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4" r:id="rId1"/>
  </p:sldMasterIdLst>
  <p:notesMasterIdLst>
    <p:notesMasterId r:id="rId23"/>
  </p:notesMasterIdLst>
  <p:sldIdLst>
    <p:sldId id="256" r:id="rId2"/>
    <p:sldId id="257" r:id="rId3"/>
    <p:sldId id="258" r:id="rId4"/>
    <p:sldId id="285" r:id="rId5"/>
    <p:sldId id="259" r:id="rId6"/>
    <p:sldId id="284" r:id="rId7"/>
    <p:sldId id="260" r:id="rId8"/>
    <p:sldId id="280" r:id="rId9"/>
    <p:sldId id="261" r:id="rId10"/>
    <p:sldId id="262" r:id="rId11"/>
    <p:sldId id="263" r:id="rId12"/>
    <p:sldId id="281" r:id="rId13"/>
    <p:sldId id="264" r:id="rId14"/>
    <p:sldId id="265" r:id="rId15"/>
    <p:sldId id="266" r:id="rId16"/>
    <p:sldId id="267" r:id="rId17"/>
    <p:sldId id="282" r:id="rId18"/>
    <p:sldId id="283" r:id="rId19"/>
    <p:sldId id="268" r:id="rId20"/>
    <p:sldId id="269" r:id="rId21"/>
    <p:sldId id="270" r:id="rId2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8E7"/>
    <a:srgbClr val="2F4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41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3BCD92-0585-453B-883D-0A9F62447E74}" type="slidenum">
              <a:rPr lang="en-IN" smtClean="0"/>
              <a:t>1</a:t>
            </a:fld>
            <a:endParaRPr lang="en-IN"/>
          </a:p>
        </p:txBody>
      </p:sp>
    </p:spTree>
    <p:extLst>
      <p:ext uri="{BB962C8B-B14F-4D97-AF65-F5344CB8AC3E}">
        <p14:creationId xmlns:p14="http://schemas.microsoft.com/office/powerpoint/2010/main" val="1064110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96DFF08F-DC6B-4601-B491-B0F83F6DD2DA}" type="datetimeFigureOut">
              <a:rPr lang="en-US" smtClean="0"/>
              <a:t>12/12/2024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4FAB73BC-B049-4115-A692-8D63A059BFB8}" type="slidenum">
              <a:rPr lang="en-US" smtClean="0"/>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26943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426883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88485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85644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95017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26582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97943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24479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28214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975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490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7696137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582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8747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11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617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38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85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68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046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0462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898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85143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957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837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264783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026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9600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555855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13686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562904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96DFF08F-DC6B-4601-B491-B0F83F6DD2DA}" type="datetimeFigureOut">
              <a:rPr lang="en-US" smtClean="0"/>
              <a:pPr/>
              <a:t>12/12/2024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929639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alpha val="81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234313-55AA-9B64-AFB9-9752911C976E}"/>
              </a:ext>
            </a:extLst>
          </p:cNvPr>
          <p:cNvSpPr>
            <a:spLocks noGrp="1"/>
          </p:cNvSpPr>
          <p:nvPr>
            <p:ph type="subTitle" idx="1"/>
          </p:nvPr>
        </p:nvSpPr>
        <p:spPr>
          <a:xfrm>
            <a:off x="3089294" y="3395340"/>
            <a:ext cx="8178803" cy="2392002"/>
          </a:xfrm>
          <a:noFill/>
        </p:spPr>
        <p:txBody>
          <a:bodyPr>
            <a:normAutofit/>
          </a:bodyPr>
          <a:lstStyle/>
          <a:p>
            <a:r>
              <a:rPr lang="en-IN" sz="6000" b="1" u="sng" dirty="0">
                <a:ln w="12700">
                  <a:solidFill>
                    <a:schemeClr val="tx1"/>
                  </a:solidFill>
                  <a:prstDash val="solid"/>
                </a:ln>
                <a:solidFill>
                  <a:srgbClr val="7030A0"/>
                </a:solidFill>
                <a:effectLst>
                  <a:innerShdw blurRad="177800">
                    <a:schemeClr val="accent3">
                      <a:lumMod val="50000"/>
                    </a:schemeClr>
                  </a:innerShdw>
                </a:effectLst>
                <a:latin typeface="Arial Black" panose="020B0A04020102020204" pitchFamily="34" charset="0"/>
              </a:rPr>
              <a:t>Personal Progress Tracker</a:t>
            </a:r>
          </a:p>
        </p:txBody>
      </p:sp>
      <p:sp>
        <p:nvSpPr>
          <p:cNvPr id="8" name="TextBox 7">
            <a:extLst>
              <a:ext uri="{FF2B5EF4-FFF2-40B4-BE49-F238E27FC236}">
                <a16:creationId xmlns:a16="http://schemas.microsoft.com/office/drawing/2014/main" id="{EC146023-D8C8-8310-621E-92E892ACF048}"/>
              </a:ext>
            </a:extLst>
          </p:cNvPr>
          <p:cNvSpPr txBox="1"/>
          <p:nvPr/>
        </p:nvSpPr>
        <p:spPr>
          <a:xfrm>
            <a:off x="194677" y="0"/>
            <a:ext cx="14241043" cy="1421928"/>
          </a:xfrm>
          <a:prstGeom prst="rect">
            <a:avLst/>
          </a:prstGeom>
          <a:gradFill>
            <a:gsLst>
              <a:gs pos="2000">
                <a:srgbClr val="00B0F0">
                  <a:tint val="66000"/>
                  <a:satMod val="160000"/>
                </a:srgbClr>
              </a:gs>
              <a:gs pos="100000">
                <a:srgbClr val="2F4F6F"/>
              </a:gs>
              <a:gs pos="30000">
                <a:srgbClr val="00B0F0">
                  <a:tint val="44500"/>
                  <a:satMod val="160000"/>
                </a:srgbClr>
              </a:gs>
              <a:gs pos="100000">
                <a:srgbClr val="00B0F0">
                  <a:tint val="23500"/>
                  <a:satMod val="160000"/>
                </a:srgbClr>
              </a:gs>
            </a:gsLst>
            <a:lin ang="2700000" scaled="1"/>
          </a:gradFill>
        </p:spPr>
        <p:txBody>
          <a:bodyPr wrap="square" rtlCol="0">
            <a:spAutoFit/>
          </a:bodyPr>
          <a:lstStyle/>
          <a:p>
            <a:pPr algn="ctr"/>
            <a:endParaRPr lang="en-IN" sz="2160" b="1" dirty="0">
              <a:latin typeface="Nunito" pitchFamily="2" charset="0"/>
            </a:endParaRPr>
          </a:p>
          <a:p>
            <a:pPr algn="ctr"/>
            <a:r>
              <a:rPr lang="en-IN" sz="2160" b="1" dirty="0">
                <a:latin typeface="Nunito" pitchFamily="2" charset="0"/>
              </a:rPr>
              <a:t>   JAIN COLLEGE OF ENGINEERING AND RESEARCH</a:t>
            </a:r>
          </a:p>
          <a:p>
            <a:pPr algn="ctr"/>
            <a:r>
              <a:rPr lang="en-IN" sz="2160" b="1" dirty="0">
                <a:latin typeface="Nunito" pitchFamily="2" charset="0"/>
              </a:rPr>
              <a:t>      Department of Computer Science and Engineering Belagavi</a:t>
            </a:r>
          </a:p>
          <a:p>
            <a:pPr algn="ctr"/>
            <a:r>
              <a:rPr lang="en-IN" sz="2160" b="1" dirty="0">
                <a:latin typeface="Nunito" pitchFamily="2" charset="0"/>
              </a:rPr>
              <a:t> Academic Year 2024-2025</a:t>
            </a:r>
          </a:p>
        </p:txBody>
      </p:sp>
      <p:pic>
        <p:nvPicPr>
          <p:cNvPr id="9" name="Picture 8">
            <a:extLst>
              <a:ext uri="{FF2B5EF4-FFF2-40B4-BE49-F238E27FC236}">
                <a16:creationId xmlns:a16="http://schemas.microsoft.com/office/drawing/2014/main" id="{0A656650-973A-1C30-95B9-D94795FC07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5347" y="158666"/>
            <a:ext cx="1132512" cy="1065330"/>
          </a:xfrm>
          <a:prstGeom prst="rect">
            <a:avLst/>
          </a:prstGeom>
          <a:noFill/>
          <a:ln>
            <a:noFill/>
          </a:ln>
        </p:spPr>
      </p:pic>
      <p:sp>
        <p:nvSpPr>
          <p:cNvPr id="10" name="TextBox 9">
            <a:extLst>
              <a:ext uri="{FF2B5EF4-FFF2-40B4-BE49-F238E27FC236}">
                <a16:creationId xmlns:a16="http://schemas.microsoft.com/office/drawing/2014/main" id="{46C9A3DA-6445-10B9-8A71-59C8DB21B16A}"/>
              </a:ext>
            </a:extLst>
          </p:cNvPr>
          <p:cNvSpPr txBox="1"/>
          <p:nvPr/>
        </p:nvSpPr>
        <p:spPr>
          <a:xfrm>
            <a:off x="12483036" y="6456807"/>
            <a:ext cx="2442332" cy="2086725"/>
          </a:xfrm>
          <a:prstGeom prst="rect">
            <a:avLst/>
          </a:prstGeom>
          <a:noFill/>
        </p:spPr>
        <p:txBody>
          <a:bodyPr wrap="square" rtlCol="0">
            <a:spAutoFit/>
          </a:bodyPr>
          <a:lstStyle/>
          <a:p>
            <a:r>
              <a:rPr lang="en-IN" sz="2160" b="1" dirty="0"/>
              <a:t>Presented By</a:t>
            </a:r>
            <a:r>
              <a:rPr lang="en-IN" sz="2160" dirty="0"/>
              <a:t>:</a:t>
            </a:r>
          </a:p>
          <a:p>
            <a:r>
              <a:rPr lang="en-IN" sz="2160" dirty="0"/>
              <a:t>1. Satyam </a:t>
            </a:r>
            <a:r>
              <a:rPr lang="en-IN" sz="2160" dirty="0" err="1"/>
              <a:t>Gurav</a:t>
            </a:r>
            <a:endParaRPr lang="en-IN" sz="2160" dirty="0"/>
          </a:p>
          <a:p>
            <a:r>
              <a:rPr lang="en-IN" sz="2160" dirty="0"/>
              <a:t>2. Smita </a:t>
            </a:r>
            <a:r>
              <a:rPr lang="en-IN" sz="2160" dirty="0" err="1"/>
              <a:t>Kalsekar</a:t>
            </a:r>
            <a:endParaRPr lang="en-IN" sz="2160" dirty="0"/>
          </a:p>
          <a:p>
            <a:r>
              <a:rPr lang="en-IN" sz="2160" dirty="0"/>
              <a:t>3. Priyanka Kugaji</a:t>
            </a:r>
          </a:p>
          <a:p>
            <a:r>
              <a:rPr lang="en-IN" sz="2160" dirty="0"/>
              <a:t>4. Pranjal Patil</a:t>
            </a:r>
          </a:p>
        </p:txBody>
      </p:sp>
      <p:sp>
        <p:nvSpPr>
          <p:cNvPr id="5" name="Rectangle 4">
            <a:extLst>
              <a:ext uri="{FF2B5EF4-FFF2-40B4-BE49-F238E27FC236}">
                <a16:creationId xmlns:a16="http://schemas.microsoft.com/office/drawing/2014/main" id="{B4991599-1ED2-9B7D-AE7C-FE749D4B284F}"/>
              </a:ext>
            </a:extLst>
          </p:cNvPr>
          <p:cNvSpPr/>
          <p:nvPr/>
        </p:nvSpPr>
        <p:spPr>
          <a:xfrm>
            <a:off x="7222834" y="3653135"/>
            <a:ext cx="184731" cy="923330"/>
          </a:xfrm>
          <a:prstGeom prst="rect">
            <a:avLst/>
          </a:prstGeom>
          <a:noFill/>
        </p:spPr>
        <p:txBody>
          <a:bodyPr wrap="none" lIns="91440" tIns="45720" rIns="91440" bIns="45720">
            <a:spAutoFit/>
          </a:bodyPr>
          <a:lstStyle/>
          <a:p>
            <a:pPr algn="ctr"/>
            <a:endParaRPr lang="en-IN" sz="5400" b="0" cap="none" spc="0" dirty="0">
              <a:ln w="0"/>
              <a:solidFill>
                <a:srgbClr val="002060"/>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35D3915-CEB4-1C83-6574-AEB41CD887D8}"/>
              </a:ext>
            </a:extLst>
          </p:cNvPr>
          <p:cNvSpPr/>
          <p:nvPr/>
        </p:nvSpPr>
        <p:spPr>
          <a:xfrm>
            <a:off x="2771480" y="1954904"/>
            <a:ext cx="9068586" cy="4501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86570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7">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74078" y="821195"/>
            <a:ext cx="11710610" cy="6587209"/>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name="Slide 8">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01594" y="701150"/>
            <a:ext cx="12027212" cy="6765187"/>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4C7B40-82C9-4878-7618-DB64C1D8ECD8}"/>
              </a:ext>
            </a:extLst>
          </p:cNvPr>
          <p:cNvPicPr>
            <a:picLocks noChangeAspect="1"/>
          </p:cNvPicPr>
          <p:nvPr/>
        </p:nvPicPr>
        <p:blipFill>
          <a:blip r:embed="rId2"/>
          <a:stretch>
            <a:fillRect/>
          </a:stretch>
        </p:blipFill>
        <p:spPr>
          <a:xfrm>
            <a:off x="1355581" y="737811"/>
            <a:ext cx="12007072" cy="6753978"/>
          </a:xfrm>
          <a:prstGeom prst="rect">
            <a:avLst/>
          </a:prstGeom>
        </p:spPr>
      </p:pic>
    </p:spTree>
    <p:extLst>
      <p:ext uri="{BB962C8B-B14F-4D97-AF65-F5344CB8AC3E}">
        <p14:creationId xmlns:p14="http://schemas.microsoft.com/office/powerpoint/2010/main" val="36669682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name="Slide 9">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37354" y="752321"/>
            <a:ext cx="11955692" cy="6724958"/>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name="Slide 10">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165268" y="975375"/>
            <a:ext cx="11162595" cy="6278849"/>
          </a:xfrm>
          <a:prstGeom prst="rect">
            <a:avLst/>
          </a:prstGeom>
        </p:spPr>
      </p:pic>
      <p:pic>
        <p:nvPicPr>
          <p:cNvPr id="4" name="Picture 3">
            <a:extLst>
              <a:ext uri="{FF2B5EF4-FFF2-40B4-BE49-F238E27FC236}">
                <a16:creationId xmlns:a16="http://schemas.microsoft.com/office/drawing/2014/main" id="{467F71F8-C368-84B4-E003-8BAF66B1862E}"/>
              </a:ext>
            </a:extLst>
          </p:cNvPr>
          <p:cNvPicPr>
            <a:picLocks noChangeAspect="1"/>
          </p:cNvPicPr>
          <p:nvPr/>
        </p:nvPicPr>
        <p:blipFill>
          <a:blip r:embed="rId4"/>
          <a:stretch>
            <a:fillRect/>
          </a:stretch>
        </p:blipFill>
        <p:spPr>
          <a:xfrm>
            <a:off x="133565" y="156776"/>
            <a:ext cx="1930823" cy="1930823"/>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name="Slide 11">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56619" y="931904"/>
            <a:ext cx="11317162" cy="6365791"/>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name="Slide 12">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71053" y="835568"/>
            <a:ext cx="11288294" cy="6349553"/>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CC318-5FBD-6EFA-00AA-C278A21A8E6C}"/>
              </a:ext>
            </a:extLst>
          </p:cNvPr>
          <p:cNvPicPr>
            <a:picLocks noChangeAspect="1"/>
          </p:cNvPicPr>
          <p:nvPr/>
        </p:nvPicPr>
        <p:blipFill>
          <a:blip r:embed="rId2"/>
          <a:srcRect l="1" r="1745" b="11457"/>
          <a:stretch/>
        </p:blipFill>
        <p:spPr>
          <a:xfrm>
            <a:off x="3452100" y="791851"/>
            <a:ext cx="7963760" cy="6513921"/>
          </a:xfrm>
          <a:prstGeom prst="rect">
            <a:avLst/>
          </a:prstGeom>
        </p:spPr>
      </p:pic>
      <p:pic>
        <p:nvPicPr>
          <p:cNvPr id="5" name="Picture 4">
            <a:extLst>
              <a:ext uri="{FF2B5EF4-FFF2-40B4-BE49-F238E27FC236}">
                <a16:creationId xmlns:a16="http://schemas.microsoft.com/office/drawing/2014/main" id="{189081BC-97D6-D986-7119-1E7EB4485438}"/>
              </a:ext>
            </a:extLst>
          </p:cNvPr>
          <p:cNvPicPr>
            <a:picLocks noChangeAspect="1"/>
          </p:cNvPicPr>
          <p:nvPr/>
        </p:nvPicPr>
        <p:blipFill>
          <a:blip r:embed="rId3"/>
          <a:stretch>
            <a:fillRect/>
          </a:stretch>
        </p:blipFill>
        <p:spPr>
          <a:xfrm>
            <a:off x="1898712" y="880040"/>
            <a:ext cx="1228241" cy="1514019"/>
          </a:xfrm>
          <a:prstGeom prst="rect">
            <a:avLst/>
          </a:prstGeom>
        </p:spPr>
      </p:pic>
    </p:spTree>
    <p:extLst>
      <p:ext uri="{BB962C8B-B14F-4D97-AF65-F5344CB8AC3E}">
        <p14:creationId xmlns:p14="http://schemas.microsoft.com/office/powerpoint/2010/main" val="26521748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3DE20-189D-842C-9F34-F644AB41BB33}"/>
              </a:ext>
            </a:extLst>
          </p:cNvPr>
          <p:cNvPicPr>
            <a:picLocks noChangeAspect="1"/>
          </p:cNvPicPr>
          <p:nvPr/>
        </p:nvPicPr>
        <p:blipFill>
          <a:blip r:embed="rId2"/>
          <a:stretch>
            <a:fillRect/>
          </a:stretch>
        </p:blipFill>
        <p:spPr>
          <a:xfrm>
            <a:off x="4045776" y="896979"/>
            <a:ext cx="6538847" cy="6435641"/>
          </a:xfrm>
          <a:prstGeom prst="rect">
            <a:avLst/>
          </a:prstGeom>
        </p:spPr>
      </p:pic>
    </p:spTree>
    <p:extLst>
      <p:ext uri="{BB962C8B-B14F-4D97-AF65-F5344CB8AC3E}">
        <p14:creationId xmlns:p14="http://schemas.microsoft.com/office/powerpoint/2010/main" val="2252413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name="Slide 13">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6" name="Flowchart: Punched Tape 5">
            <a:extLst>
              <a:ext uri="{FF2B5EF4-FFF2-40B4-BE49-F238E27FC236}">
                <a16:creationId xmlns:a16="http://schemas.microsoft.com/office/drawing/2014/main" id="{A9B68030-F328-1494-A8D9-650FCBE62222}"/>
              </a:ext>
            </a:extLst>
          </p:cNvPr>
          <p:cNvSpPr/>
          <p:nvPr/>
        </p:nvSpPr>
        <p:spPr>
          <a:xfrm>
            <a:off x="744619" y="1771033"/>
            <a:ext cx="8366936" cy="3971114"/>
          </a:xfrm>
          <a:prstGeom prst="flowChartPunchedTape">
            <a:avLst/>
          </a:prstGeom>
          <a:gradFill flip="none" rotWithShape="1">
            <a:gsLst>
              <a:gs pos="0">
                <a:schemeClr val="accent4">
                  <a:lumMod val="5000"/>
                  <a:lumOff val="95000"/>
                </a:schemeClr>
              </a:gs>
              <a:gs pos="74000">
                <a:schemeClr val="accent4">
                  <a:lumMod val="45000"/>
                  <a:lumOff val="55000"/>
                </a:schemeClr>
              </a:gs>
              <a:gs pos="100000">
                <a:schemeClr val="accent4">
                  <a:lumMod val="45000"/>
                  <a:lumOff val="55000"/>
                </a:schemeClr>
              </a:gs>
              <a:gs pos="100000">
                <a:schemeClr val="accent4">
                  <a:lumMod val="30000"/>
                  <a:lumOff val="70000"/>
                </a:schemeClr>
              </a:gs>
            </a:gsLst>
            <a:lin ang="2700000" scaled="1"/>
            <a:tileRect/>
          </a:gra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Image 0" descr="preencoded.png"/>
          <p:cNvPicPr>
            <a:picLocks noChangeAspect="1"/>
          </p:cNvPicPr>
          <p:nvPr/>
        </p:nvPicPr>
        <p:blipFill>
          <a:blip r:embed="rId3"/>
          <a:stretch>
            <a:fillRect/>
          </a:stretch>
        </p:blipFill>
        <p:spPr>
          <a:xfrm>
            <a:off x="9300091" y="1027522"/>
            <a:ext cx="4413873" cy="5910606"/>
          </a:xfrm>
          <a:prstGeom prst="rect">
            <a:avLst/>
          </a:prstGeom>
        </p:spPr>
      </p:pic>
      <p:sp>
        <p:nvSpPr>
          <p:cNvPr id="3" name="Text 0"/>
          <p:cNvSpPr/>
          <p:nvPr/>
        </p:nvSpPr>
        <p:spPr>
          <a:xfrm>
            <a:off x="939939" y="755631"/>
            <a:ext cx="4536519" cy="566976"/>
          </a:xfrm>
          <a:prstGeom prst="rect">
            <a:avLst/>
          </a:prstGeom>
          <a:noFill/>
          <a:ln/>
        </p:spPr>
        <p:txBody>
          <a:bodyPr wrap="none" lIns="0" tIns="0" rIns="0" bIns="0" rtlCol="0" anchor="t"/>
          <a:lstStyle/>
          <a:p>
            <a:pPr marL="0" indent="0">
              <a:lnSpc>
                <a:spcPts val="4450"/>
              </a:lnSpc>
              <a:buNone/>
            </a:pPr>
            <a:r>
              <a:rPr lang="en-US" sz="3200" b="1" kern="0" spc="-107" dirty="0">
                <a:solidFill>
                  <a:srgbClr val="000000"/>
                </a:solidFill>
                <a:latin typeface="Inter Bold" pitchFamily="34" charset="0"/>
                <a:ea typeface="Inter Bold" pitchFamily="34" charset="-122"/>
                <a:cs typeface="Inter Bold" pitchFamily="34" charset="-120"/>
              </a:rPr>
              <a:t>Conclusion: </a:t>
            </a:r>
            <a:endParaRPr lang="en-US" sz="3200" dirty="0"/>
          </a:p>
        </p:txBody>
      </p:sp>
      <p:sp>
        <p:nvSpPr>
          <p:cNvPr id="4" name="Text 1"/>
          <p:cNvSpPr/>
          <p:nvPr/>
        </p:nvSpPr>
        <p:spPr>
          <a:xfrm>
            <a:off x="1055802" y="2667882"/>
            <a:ext cx="7905212" cy="2677116"/>
          </a:xfrm>
          <a:prstGeom prst="rect">
            <a:avLst/>
          </a:prstGeom>
          <a:noFill/>
          <a:ln/>
        </p:spPr>
        <p:txBody>
          <a:bodyPr wrap="square" lIns="0" tIns="0" rIns="0" bIns="0" rtlCol="0" anchor="t"/>
          <a:lstStyle/>
          <a:p>
            <a:pPr marL="0" indent="0">
              <a:lnSpc>
                <a:spcPts val="2850"/>
              </a:lnSpc>
              <a:buNone/>
            </a:pPr>
            <a:r>
              <a:rPr lang="en-US" sz="2000" b="1" kern="0" spc="-36" dirty="0">
                <a:solidFill>
                  <a:srgbClr val="272525"/>
                </a:solidFill>
                <a:latin typeface="Inter" pitchFamily="34" charset="0"/>
                <a:ea typeface="Inter" pitchFamily="34" charset="-122"/>
                <a:cs typeface="Inter" pitchFamily="34" charset="-120"/>
              </a:rPr>
              <a:t>In conclusion, this Personal Progress Tracker serves as a valuable tool for anyone aiming to stay on top of their goals, enhance their productivity, and visualize their personal </a:t>
            </a:r>
            <a:r>
              <a:rPr lang="en-US" sz="2000" b="1" kern="0" spc="-36">
                <a:solidFill>
                  <a:srgbClr val="272525"/>
                </a:solidFill>
                <a:latin typeface="Inter" pitchFamily="34" charset="0"/>
                <a:ea typeface="Inter" pitchFamily="34" charset="-122"/>
                <a:cs typeface="Inter" pitchFamily="34" charset="-120"/>
              </a:rPr>
              <a:t>and academic  </a:t>
            </a:r>
            <a:r>
              <a:rPr lang="en-US" sz="2000" b="1" kern="0" spc="-36" dirty="0">
                <a:solidFill>
                  <a:srgbClr val="272525"/>
                </a:solidFill>
                <a:latin typeface="Inter" pitchFamily="34" charset="0"/>
                <a:ea typeface="Inter" pitchFamily="34" charset="-122"/>
                <a:cs typeface="Inter" pitchFamily="34" charset="-120"/>
              </a:rPr>
              <a:t>growth. </a:t>
            </a:r>
          </a:p>
          <a:p>
            <a:pPr marL="0" indent="0">
              <a:lnSpc>
                <a:spcPts val="2850"/>
              </a:lnSpc>
              <a:buNone/>
            </a:pPr>
            <a:r>
              <a:rPr lang="en-US" sz="2000" b="1" kern="0" spc="-36" dirty="0">
                <a:solidFill>
                  <a:srgbClr val="272525"/>
                </a:solidFill>
                <a:latin typeface="Inter" pitchFamily="34" charset="0"/>
                <a:ea typeface="Inter" pitchFamily="34" charset="-122"/>
                <a:cs typeface="Inter" pitchFamily="34" charset="-120"/>
              </a:rPr>
              <a:t>Facilitating the sharing and  celebration of ​ acchivements​. </a:t>
            </a:r>
          </a:p>
        </p:txBody>
      </p:sp>
      <p:sp>
        <p:nvSpPr>
          <p:cNvPr id="5" name="Text 2"/>
          <p:cNvSpPr/>
          <p:nvPr/>
        </p:nvSpPr>
        <p:spPr>
          <a:xfrm>
            <a:off x="793790" y="5197793"/>
            <a:ext cx="7556421" cy="1088708"/>
          </a:xfrm>
          <a:prstGeom prst="rect">
            <a:avLst/>
          </a:prstGeom>
          <a:noFill/>
          <a:ln/>
        </p:spPr>
        <p:txBody>
          <a:bodyPr wrap="square" lIns="0" tIns="0" rIns="0" bIns="0" rtlCol="0" anchor="t"/>
          <a:lstStyle/>
          <a:p>
            <a:pPr marL="0" indent="0" algn="l">
              <a:lnSpc>
                <a:spcPts val="2850"/>
              </a:lnSpc>
              <a:buNone/>
            </a:pPr>
            <a:endParaRPr lang="en-US" sz="1750"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ext 0"/>
          <p:cNvSpPr/>
          <p:nvPr/>
        </p:nvSpPr>
        <p:spPr>
          <a:xfrm>
            <a:off x="1152008" y="873735"/>
            <a:ext cx="4536519" cy="566976"/>
          </a:xfrm>
          <a:prstGeom prst="rect">
            <a:avLst/>
          </a:prstGeom>
          <a:noFill/>
          <a:ln/>
        </p:spPr>
        <p:txBody>
          <a:bodyPr wrap="none" lIns="0" tIns="0" rIns="0" bIns="0" rtlCol="0" anchor="t"/>
          <a:lstStyle/>
          <a:p>
            <a:pPr marL="0" indent="0">
              <a:lnSpc>
                <a:spcPts val="4450"/>
              </a:lnSpc>
              <a:buNone/>
            </a:pPr>
            <a:r>
              <a:rPr lang="en-US" sz="3200" b="1" kern="0" spc="-107" dirty="0">
                <a:solidFill>
                  <a:srgbClr val="000000"/>
                </a:solidFill>
                <a:latin typeface="Inter Bold" pitchFamily="34" charset="0"/>
                <a:ea typeface="Inter Bold" pitchFamily="34" charset="-122"/>
                <a:cs typeface="Inter Bold" pitchFamily="34" charset="-120"/>
              </a:rPr>
              <a:t>Introduction:</a:t>
            </a:r>
            <a:endParaRPr lang="en-US" sz="3200" dirty="0"/>
          </a:p>
        </p:txBody>
      </p:sp>
      <p:sp>
        <p:nvSpPr>
          <p:cNvPr id="3" name="Text 1"/>
          <p:cNvSpPr/>
          <p:nvPr/>
        </p:nvSpPr>
        <p:spPr>
          <a:xfrm>
            <a:off x="1781666" y="1440711"/>
            <a:ext cx="10803118" cy="1877524"/>
          </a:xfrm>
          <a:prstGeom prst="rect">
            <a:avLst/>
          </a:prstGeom>
          <a:noFill/>
          <a:ln/>
        </p:spPr>
        <p:txBody>
          <a:bodyPr wrap="squar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The Personal Progress Tracker (PPT) is a comprehensive desktop application designed to help individuals to monitor and enhance their personal and academic development.</a:t>
            </a:r>
          </a:p>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 By providing a comprehensive platform for tracking progress, setting goals, and receiving feedback, the Personal Progress Tracker aims to boost motivation, engagement, and overall success.</a:t>
            </a:r>
          </a:p>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 </a:t>
            </a:r>
            <a:endParaRPr lang="en-US" sz="1750" b="1" dirty="0"/>
          </a:p>
        </p:txBody>
      </p:sp>
      <p:sp>
        <p:nvSpPr>
          <p:cNvPr id="4" name="Text 2"/>
          <p:cNvSpPr/>
          <p:nvPr/>
        </p:nvSpPr>
        <p:spPr>
          <a:xfrm>
            <a:off x="1065937" y="3626041"/>
            <a:ext cx="4536519" cy="566976"/>
          </a:xfrm>
          <a:prstGeom prst="rect">
            <a:avLst/>
          </a:prstGeom>
          <a:noFill/>
          <a:ln/>
        </p:spPr>
        <p:txBody>
          <a:bodyPr wrap="none" lIns="0" tIns="0" rIns="0" bIns="0" rtlCol="0" anchor="t"/>
          <a:lstStyle/>
          <a:p>
            <a:pPr marL="0" indent="0">
              <a:lnSpc>
                <a:spcPts val="4450"/>
              </a:lnSpc>
              <a:buNone/>
            </a:pPr>
            <a:r>
              <a:rPr lang="en-US" sz="3200" b="1" kern="0" spc="-107" dirty="0">
                <a:solidFill>
                  <a:srgbClr val="000000"/>
                </a:solidFill>
                <a:latin typeface="Inter Bold" pitchFamily="34" charset="0"/>
                <a:ea typeface="Inter Bold" pitchFamily="34" charset="-122"/>
                <a:cs typeface="Inter Bold" pitchFamily="34" charset="-120"/>
              </a:rPr>
              <a:t>Problem Statement:</a:t>
            </a:r>
            <a:endParaRPr lang="en-US" sz="3200" dirty="0"/>
          </a:p>
        </p:txBody>
      </p:sp>
      <p:sp>
        <p:nvSpPr>
          <p:cNvPr id="5" name="Text 3"/>
          <p:cNvSpPr/>
          <p:nvPr/>
        </p:nvSpPr>
        <p:spPr>
          <a:xfrm>
            <a:off x="1781666" y="4193017"/>
            <a:ext cx="10803118" cy="3007151"/>
          </a:xfrm>
          <a:prstGeom prst="rect">
            <a:avLst/>
          </a:prstGeom>
          <a:noFill/>
          <a:ln/>
        </p:spPr>
        <p:txBody>
          <a:bodyPr wrap="square" lIns="0" tIns="0" rIns="0" bIns="0" rtlCol="0" anchor="t"/>
          <a:lstStyle/>
          <a:p>
            <a:pPr marL="0" indent="0" algn="l">
              <a:lnSpc>
                <a:spcPts val="2850"/>
              </a:lnSpc>
              <a:buNone/>
            </a:pPr>
            <a:r>
              <a:rPr lang="en-US" sz="1750" b="1" kern="0" spc="-36" dirty="0">
                <a:solidFill>
                  <a:srgbClr val="272525"/>
                </a:solidFill>
                <a:latin typeface="Inter" pitchFamily="34" charset="0"/>
                <a:ea typeface="Inter" pitchFamily="34" charset="-122"/>
                <a:cs typeface="Inter" pitchFamily="34" charset="-120"/>
              </a:rPr>
              <a:t>In today’s fast-paced world, people often struggle to maintain consistent progress in both personal and academic tasks, due to a lack of a structured tools to </a:t>
            </a:r>
            <a:r>
              <a:rPr lang="en-US" b="1" kern="0" dirty="0">
                <a:solidFill>
                  <a:srgbClr val="272525"/>
                </a:solidFill>
                <a:latin typeface="Inter" pitchFamily="34" charset="0"/>
                <a:ea typeface="Inter" pitchFamily="34" charset="-122"/>
                <a:cs typeface="Inter" pitchFamily="34" charset="-120"/>
              </a:rPr>
              <a:t>monitor</a:t>
            </a:r>
            <a:r>
              <a:rPr lang="en-US" sz="1750" b="1" kern="0" spc="-36" dirty="0">
                <a:solidFill>
                  <a:srgbClr val="272525"/>
                </a:solidFill>
                <a:latin typeface="Inter" pitchFamily="34" charset="0"/>
                <a:ea typeface="Inter" pitchFamily="34" charset="-122"/>
                <a:cs typeface="Inter" pitchFamily="34" charset="-120"/>
              </a:rPr>
              <a:t> daily progress setting goals, and receiving feedback, which can lead to decreased motivation and inefficient performance.</a:t>
            </a:r>
          </a:p>
          <a:p>
            <a:pPr marL="0" indent="0" algn="l">
              <a:lnSpc>
                <a:spcPts val="2850"/>
              </a:lnSpc>
              <a:buNone/>
            </a:pPr>
            <a:r>
              <a:rPr lang="en-US" sz="1750" b="1" kern="0" spc="-36" dirty="0">
                <a:solidFill>
                  <a:srgbClr val="272525"/>
                </a:solidFill>
                <a:latin typeface="Inter" pitchFamily="34" charset="0"/>
                <a:ea typeface="Inter" pitchFamily="34" charset="-122"/>
                <a:cs typeface="Inter" pitchFamily="34" charset="-120"/>
              </a:rPr>
              <a:t> Without a structured system to monitor achievements and areas for improvement, it becomes difficult to set realistic goals and measure success. Additionally, without proper tracking, it becomes difficult to analyze the success of efforts and identify areas for improvement .</a:t>
            </a:r>
          </a:p>
          <a:p>
            <a:pPr marL="0" indent="0" algn="l">
              <a:lnSpc>
                <a:spcPts val="2850"/>
              </a:lnSpc>
              <a:buNone/>
            </a:pPr>
            <a:endParaRPr lang="en-US" sz="1750" b="1"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name="Slide 14">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ext 0"/>
          <p:cNvSpPr/>
          <p:nvPr/>
        </p:nvSpPr>
        <p:spPr>
          <a:xfrm>
            <a:off x="837234" y="803555"/>
            <a:ext cx="3730109" cy="466249"/>
          </a:xfrm>
          <a:prstGeom prst="rect">
            <a:avLst/>
          </a:prstGeom>
          <a:noFill/>
          <a:ln/>
        </p:spPr>
        <p:txBody>
          <a:bodyPr wrap="none" lIns="0" tIns="0" rIns="0" bIns="0" rtlCol="0" anchor="t"/>
          <a:lstStyle/>
          <a:p>
            <a:pPr marL="0" indent="0">
              <a:lnSpc>
                <a:spcPts val="3650"/>
              </a:lnSpc>
              <a:buNone/>
            </a:pPr>
            <a:r>
              <a:rPr lang="en-US" sz="3200" b="1" kern="0" dirty="0">
                <a:solidFill>
                  <a:srgbClr val="000000"/>
                </a:solidFill>
                <a:latin typeface="Inter Bold" pitchFamily="34" charset="0"/>
                <a:ea typeface="Inter Bold" pitchFamily="34" charset="-122"/>
                <a:cs typeface="Inter Bold" pitchFamily="34" charset="-120"/>
              </a:rPr>
              <a:t>References:</a:t>
            </a:r>
            <a:endParaRPr lang="en-US" sz="3200" b="1" dirty="0"/>
          </a:p>
        </p:txBody>
      </p:sp>
      <p:sp>
        <p:nvSpPr>
          <p:cNvPr id="3" name="Text 1"/>
          <p:cNvSpPr/>
          <p:nvPr/>
        </p:nvSpPr>
        <p:spPr>
          <a:xfrm>
            <a:off x="886697" y="1556034"/>
            <a:ext cx="13324999" cy="376357"/>
          </a:xfrm>
          <a:prstGeom prst="rect">
            <a:avLst/>
          </a:prstGeom>
          <a:noFill/>
          <a:ln/>
        </p:spPr>
        <p:txBody>
          <a:bodyPr wrap="non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  1. Graphical User Interfaces (GUIs) in Python:</a:t>
            </a:r>
            <a:endParaRPr lang="en-US" b="1" dirty="0"/>
          </a:p>
        </p:txBody>
      </p:sp>
      <p:sp>
        <p:nvSpPr>
          <p:cNvPr id="4" name="Text 2"/>
          <p:cNvSpPr/>
          <p:nvPr/>
        </p:nvSpPr>
        <p:spPr>
          <a:xfrm>
            <a:off x="886697" y="1829201"/>
            <a:ext cx="13324999" cy="298252"/>
          </a:xfrm>
          <a:prstGeom prst="rect">
            <a:avLst/>
          </a:prstGeom>
          <a:noFill/>
          <a:ln/>
        </p:spPr>
        <p:txBody>
          <a:bodyPr wrap="non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 Reference: Buchanan, R.(2001). Designing for user experience. ACM Transactions on Computer-Human Interaction(TOCHI), 8(2), 155-179.</a:t>
            </a:r>
            <a:endParaRPr lang="en-US" b="1" dirty="0"/>
          </a:p>
        </p:txBody>
      </p:sp>
      <p:sp>
        <p:nvSpPr>
          <p:cNvPr id="5" name="Text 3"/>
          <p:cNvSpPr/>
          <p:nvPr/>
        </p:nvSpPr>
        <p:spPr>
          <a:xfrm>
            <a:off x="962116" y="2348589"/>
            <a:ext cx="13324999" cy="298252"/>
          </a:xfrm>
          <a:prstGeom prst="rect">
            <a:avLst/>
          </a:prstGeom>
          <a:noFill/>
          <a:ln/>
        </p:spPr>
        <p:txBody>
          <a:bodyPr wrap="non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2. Use of Motivational Quotes in Application Design: </a:t>
            </a:r>
            <a:endParaRPr lang="en-US" b="1" dirty="0"/>
          </a:p>
        </p:txBody>
      </p:sp>
      <p:sp>
        <p:nvSpPr>
          <p:cNvPr id="6" name="Text 4"/>
          <p:cNvSpPr/>
          <p:nvPr/>
        </p:nvSpPr>
        <p:spPr>
          <a:xfrm>
            <a:off x="962115" y="2621935"/>
            <a:ext cx="13324999" cy="596503"/>
          </a:xfrm>
          <a:prstGeom prst="rect">
            <a:avLst/>
          </a:prstGeom>
          <a:noFill/>
          <a:ln/>
        </p:spPr>
        <p:txBody>
          <a:bodyPr wrap="squar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Reference: a: Deterding, S., Dixon, D., Khaled, R., &amp; Nacke, L. (2011). From game design elements to gamefulness: defining" gamification". Proceedings of the 2011 annual conference on Human Factors in Computing Systems. ACM. b: Cheung, M. F. Y., &amp; Chan, K. K. L. (2016). </a:t>
            </a:r>
            <a:endParaRPr lang="en-US" b="1" dirty="0"/>
          </a:p>
        </p:txBody>
      </p:sp>
      <p:sp>
        <p:nvSpPr>
          <p:cNvPr id="7" name="Text 5"/>
          <p:cNvSpPr/>
          <p:nvPr/>
        </p:nvSpPr>
        <p:spPr>
          <a:xfrm>
            <a:off x="966887" y="3485756"/>
            <a:ext cx="13324999" cy="596503"/>
          </a:xfrm>
          <a:prstGeom prst="rect">
            <a:avLst/>
          </a:prstGeom>
          <a:noFill/>
          <a:ln/>
        </p:spPr>
        <p:txBody>
          <a:bodyPr wrap="squar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3.The role of motivational feedback in the design of health apps: </a:t>
            </a:r>
          </a:p>
          <a:p>
            <a:pPr marL="0" indent="0">
              <a:lnSpc>
                <a:spcPts val="2300"/>
              </a:lnSpc>
              <a:buNone/>
            </a:pPr>
            <a:r>
              <a:rPr lang="en-US" b="1" kern="0" dirty="0">
                <a:solidFill>
                  <a:srgbClr val="272525"/>
                </a:solidFill>
                <a:latin typeface="Inter" pitchFamily="34" charset="0"/>
                <a:ea typeface="Inter" pitchFamily="34" charset="-122"/>
                <a:cs typeface="Inter" pitchFamily="34" charset="-120"/>
              </a:rPr>
              <a:t>Enhancing user engagement and health outcomes. Health Informatics Journal, 22(4), 1089-1099. </a:t>
            </a:r>
            <a:endParaRPr lang="en-US" b="1" dirty="0"/>
          </a:p>
        </p:txBody>
      </p:sp>
      <p:sp>
        <p:nvSpPr>
          <p:cNvPr id="8" name="Text 6"/>
          <p:cNvSpPr/>
          <p:nvPr/>
        </p:nvSpPr>
        <p:spPr>
          <a:xfrm>
            <a:off x="919747" y="4252686"/>
            <a:ext cx="13324999" cy="967510"/>
          </a:xfrm>
          <a:prstGeom prst="rect">
            <a:avLst/>
          </a:prstGeom>
          <a:noFill/>
          <a:ln/>
        </p:spPr>
        <p:txBody>
          <a:bodyPr wrap="squar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4. Modular Windows and Multi-window Design:</a:t>
            </a:r>
          </a:p>
          <a:p>
            <a:pPr marL="0" indent="0">
              <a:lnSpc>
                <a:spcPts val="2300"/>
              </a:lnSpc>
              <a:buNone/>
            </a:pPr>
            <a:r>
              <a:rPr lang="en-US" b="1" kern="0" dirty="0">
                <a:solidFill>
                  <a:srgbClr val="272525"/>
                </a:solidFill>
                <a:latin typeface="Inter" pitchFamily="34" charset="0"/>
                <a:ea typeface="Inter" pitchFamily="34" charset="-122"/>
                <a:cs typeface="Inter" pitchFamily="34" charset="-120"/>
              </a:rPr>
              <a:t> Reference: McMillan, D., &amp; Hwang, J. (2003).User-centered design in software engineering: A review of user interface architecture. Journal of Software Engineering Practice, 13(4), 273-292.</a:t>
            </a:r>
            <a:endParaRPr lang="en-US" b="1" dirty="0"/>
          </a:p>
        </p:txBody>
      </p:sp>
      <p:sp>
        <p:nvSpPr>
          <p:cNvPr id="9" name="Text 7"/>
          <p:cNvSpPr/>
          <p:nvPr/>
        </p:nvSpPr>
        <p:spPr>
          <a:xfrm>
            <a:off x="962114" y="5389852"/>
            <a:ext cx="13324999" cy="298252"/>
          </a:xfrm>
          <a:prstGeom prst="rect">
            <a:avLst/>
          </a:prstGeom>
          <a:noFill/>
          <a:ln/>
        </p:spPr>
        <p:txBody>
          <a:bodyPr wrap="non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5.Event-driven Programming and GUI Interaction: </a:t>
            </a:r>
            <a:endParaRPr lang="en-US" b="1" dirty="0"/>
          </a:p>
        </p:txBody>
      </p:sp>
      <p:sp>
        <p:nvSpPr>
          <p:cNvPr id="10" name="Text 8"/>
          <p:cNvSpPr/>
          <p:nvPr/>
        </p:nvSpPr>
        <p:spPr>
          <a:xfrm>
            <a:off x="886696" y="5694322"/>
            <a:ext cx="13324999" cy="596503"/>
          </a:xfrm>
          <a:prstGeom prst="rect">
            <a:avLst/>
          </a:prstGeom>
          <a:noFill/>
          <a:ln/>
        </p:spPr>
        <p:txBody>
          <a:bodyPr wrap="squar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Reference: Zhang, X., &amp; Yu, W. (2005). Event-driven programming with GUI-based applications: A study of user interactions. Journal of Interactive Software Engineering, 22(1), 45-53. </a:t>
            </a:r>
            <a:endParaRPr lang="en-US" b="1" dirty="0"/>
          </a:p>
        </p:txBody>
      </p:sp>
      <p:sp>
        <p:nvSpPr>
          <p:cNvPr id="11" name="Text 9"/>
          <p:cNvSpPr/>
          <p:nvPr/>
        </p:nvSpPr>
        <p:spPr>
          <a:xfrm>
            <a:off x="837234" y="6501584"/>
            <a:ext cx="13324999" cy="298252"/>
          </a:xfrm>
          <a:prstGeom prst="rect">
            <a:avLst/>
          </a:prstGeom>
          <a:noFill/>
          <a:ln/>
        </p:spPr>
        <p:txBody>
          <a:bodyPr wrap="non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 6. Personalized Progress Tracking Systems: </a:t>
            </a:r>
            <a:endParaRPr lang="en-US" b="1" dirty="0"/>
          </a:p>
        </p:txBody>
      </p:sp>
      <p:sp>
        <p:nvSpPr>
          <p:cNvPr id="12" name="Text 10"/>
          <p:cNvSpPr/>
          <p:nvPr/>
        </p:nvSpPr>
        <p:spPr>
          <a:xfrm>
            <a:off x="837235" y="6782665"/>
            <a:ext cx="13324999" cy="596503"/>
          </a:xfrm>
          <a:prstGeom prst="rect">
            <a:avLst/>
          </a:prstGeom>
          <a:noFill/>
          <a:ln/>
        </p:spPr>
        <p:txBody>
          <a:bodyPr wrap="square" lIns="0" tIns="0" rIns="0" bIns="0" rtlCol="0" anchor="t"/>
          <a:lstStyle/>
          <a:p>
            <a:pPr marL="0" indent="0">
              <a:lnSpc>
                <a:spcPts val="2300"/>
              </a:lnSpc>
              <a:buNone/>
            </a:pPr>
            <a:r>
              <a:rPr lang="en-US" b="1" kern="0" dirty="0">
                <a:solidFill>
                  <a:srgbClr val="272525"/>
                </a:solidFill>
                <a:latin typeface="Inter" pitchFamily="34" charset="0"/>
                <a:ea typeface="Inter" pitchFamily="34" charset="-122"/>
                <a:cs typeface="Inter" pitchFamily="34" charset="-120"/>
              </a:rPr>
              <a:t> Reference: Liu, D., &amp; Zhou, W. (2021). A personalized progress tracking system in online learning environments: Design and evaluation.                        International Journal of Educational Technology, 17(3), 213-230.</a:t>
            </a:r>
            <a:endParaRPr lang="en-US" b="1" dirty="0"/>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name="Slide 15">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8" name="Picture 7">
            <a:extLst>
              <a:ext uri="{FF2B5EF4-FFF2-40B4-BE49-F238E27FC236}">
                <a16:creationId xmlns:a16="http://schemas.microsoft.com/office/drawing/2014/main" id="{C08BB6B6-821C-67B5-BB64-ADB4D1A1F872}"/>
              </a:ext>
            </a:extLst>
          </p:cNvPr>
          <p:cNvPicPr>
            <a:picLocks noChangeAspect="1"/>
          </p:cNvPicPr>
          <p:nvPr/>
        </p:nvPicPr>
        <p:blipFill>
          <a:blip r:embed="rId3"/>
          <a:stretch>
            <a:fillRect/>
          </a:stretch>
        </p:blipFill>
        <p:spPr>
          <a:xfrm>
            <a:off x="1345419" y="811674"/>
            <a:ext cx="11744446" cy="6606251"/>
          </a:xfrm>
          <a:prstGeom prst="rect">
            <a:avLst/>
          </a:prstGeom>
        </p:spPr>
      </p:pic>
      <p:pic>
        <p:nvPicPr>
          <p:cNvPr id="4" name="Picture 3">
            <a:extLst>
              <a:ext uri="{FF2B5EF4-FFF2-40B4-BE49-F238E27FC236}">
                <a16:creationId xmlns:a16="http://schemas.microsoft.com/office/drawing/2014/main" id="{8D9CD69F-D03F-0080-5E13-0EFA57521F88}"/>
              </a:ext>
            </a:extLst>
          </p:cNvPr>
          <p:cNvPicPr>
            <a:picLocks noChangeAspect="1"/>
          </p:cNvPicPr>
          <p:nvPr/>
        </p:nvPicPr>
        <p:blipFill>
          <a:blip r:embed="rId4"/>
          <a:srcRect t="20718"/>
          <a:stretch/>
        </p:blipFill>
        <p:spPr>
          <a:xfrm>
            <a:off x="3442811" y="939177"/>
            <a:ext cx="7549662" cy="6351126"/>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8323B42-CF93-8F52-51BB-14073DC58CFD}"/>
              </a:ext>
            </a:extLst>
          </p:cNvPr>
          <p:cNvSpPr/>
          <p:nvPr/>
        </p:nvSpPr>
        <p:spPr>
          <a:xfrm>
            <a:off x="952619" y="699394"/>
            <a:ext cx="3746302" cy="468273"/>
          </a:xfrm>
          <a:prstGeom prst="rect">
            <a:avLst/>
          </a:prstGeom>
          <a:noFill/>
          <a:ln/>
        </p:spPr>
        <p:txBody>
          <a:bodyPr wrap="none" lIns="0" tIns="0" rIns="0" bIns="0" rtlCol="0" anchor="t"/>
          <a:lstStyle/>
          <a:p>
            <a:pPr marL="0" indent="0">
              <a:lnSpc>
                <a:spcPts val="3650"/>
              </a:lnSpc>
              <a:buNone/>
            </a:pPr>
            <a:r>
              <a:rPr lang="en-US" sz="3200" b="1" kern="0" dirty="0">
                <a:solidFill>
                  <a:srgbClr val="000000"/>
                </a:solidFill>
                <a:latin typeface="Inter Bold" pitchFamily="34" charset="0"/>
                <a:ea typeface="Inter Bold" pitchFamily="34" charset="-122"/>
                <a:cs typeface="Inter Bold" pitchFamily="34" charset="-120"/>
              </a:rPr>
              <a:t>Objectives: </a:t>
            </a:r>
            <a:endParaRPr lang="en-US" sz="3200" dirty="0"/>
          </a:p>
        </p:txBody>
      </p:sp>
      <p:sp>
        <p:nvSpPr>
          <p:cNvPr id="6" name="Text 1">
            <a:extLst>
              <a:ext uri="{FF2B5EF4-FFF2-40B4-BE49-F238E27FC236}">
                <a16:creationId xmlns:a16="http://schemas.microsoft.com/office/drawing/2014/main" id="{9B029DF3-5FD4-BFB2-B455-BB1876B882B8}"/>
              </a:ext>
            </a:extLst>
          </p:cNvPr>
          <p:cNvSpPr/>
          <p:nvPr/>
        </p:nvSpPr>
        <p:spPr>
          <a:xfrm>
            <a:off x="952619" y="1202098"/>
            <a:ext cx="3244453" cy="292656"/>
          </a:xfrm>
          <a:prstGeom prst="rect">
            <a:avLst/>
          </a:prstGeom>
          <a:noFill/>
          <a:ln/>
        </p:spPr>
        <p:txBody>
          <a:bodyPr wrap="none" lIns="0" tIns="0" rIns="0" bIns="0" rtlCol="0" anchor="t"/>
          <a:lstStyle/>
          <a:p>
            <a:pPr marL="0" indent="0">
              <a:lnSpc>
                <a:spcPts val="2300"/>
              </a:lnSpc>
              <a:buNone/>
            </a:pPr>
            <a:r>
              <a:rPr lang="en-US" sz="2000" b="1" kern="0" dirty="0">
                <a:solidFill>
                  <a:srgbClr val="000000"/>
                </a:solidFill>
                <a:latin typeface="Inter Bold" pitchFamily="34" charset="0"/>
                <a:ea typeface="Inter Bold" pitchFamily="34" charset="-122"/>
                <a:cs typeface="Inter Bold" pitchFamily="34" charset="-120"/>
              </a:rPr>
              <a:t>A Holistic Approach to Growth</a:t>
            </a:r>
            <a:endParaRPr lang="en-US" sz="2000" dirty="0"/>
          </a:p>
        </p:txBody>
      </p:sp>
      <p:sp>
        <p:nvSpPr>
          <p:cNvPr id="9" name="Text 2">
            <a:extLst>
              <a:ext uri="{FF2B5EF4-FFF2-40B4-BE49-F238E27FC236}">
                <a16:creationId xmlns:a16="http://schemas.microsoft.com/office/drawing/2014/main" id="{215F2C95-5E8E-45A1-A033-149B87B8167A}"/>
              </a:ext>
            </a:extLst>
          </p:cNvPr>
          <p:cNvSpPr/>
          <p:nvPr/>
        </p:nvSpPr>
        <p:spPr>
          <a:xfrm>
            <a:off x="922615" y="1529817"/>
            <a:ext cx="7832884" cy="1198245"/>
          </a:xfrm>
          <a:prstGeom prst="rect">
            <a:avLst/>
          </a:prstGeom>
          <a:noFill/>
          <a:ln/>
        </p:spPr>
        <p:txBody>
          <a:bodyPr wrap="square" lIns="0" tIns="0" rIns="0" bIns="0" rtlCol="0" anchor="t"/>
          <a:lstStyle/>
          <a:p>
            <a:pPr marL="0" indent="0">
              <a:lnSpc>
                <a:spcPts val="2350"/>
              </a:lnSpc>
              <a:buNone/>
            </a:pPr>
            <a:r>
              <a:rPr lang="en-US" kern="0" dirty="0">
                <a:solidFill>
                  <a:srgbClr val="272525"/>
                </a:solidFill>
                <a:latin typeface="Inter" pitchFamily="34" charset="0"/>
                <a:ea typeface="Inter" pitchFamily="34" charset="-122"/>
                <a:cs typeface="Inter" pitchFamily="34" charset="-120"/>
              </a:rPr>
              <a:t>The project provides a comprehensive platform where users can track multiple aspects of their progress in one place.</a:t>
            </a:r>
          </a:p>
          <a:p>
            <a:pPr marL="0" indent="0">
              <a:lnSpc>
                <a:spcPts val="2350"/>
              </a:lnSpc>
              <a:buNone/>
            </a:pPr>
            <a:r>
              <a:rPr lang="en-US" kern="0" dirty="0">
                <a:solidFill>
                  <a:srgbClr val="272525"/>
                </a:solidFill>
                <a:latin typeface="Inter" pitchFamily="34" charset="0"/>
                <a:ea typeface="Inter" pitchFamily="34" charset="-122"/>
                <a:cs typeface="Inter" pitchFamily="34" charset="-120"/>
              </a:rPr>
              <a:t> It includes modules for tracking marks, skills, achievements, feedback, graphs, and certificates. </a:t>
            </a:r>
          </a:p>
          <a:p>
            <a:pPr marL="0" indent="0">
              <a:lnSpc>
                <a:spcPts val="2350"/>
              </a:lnSpc>
              <a:buNone/>
            </a:pPr>
            <a:r>
              <a:rPr lang="en-US" kern="0" dirty="0">
                <a:solidFill>
                  <a:srgbClr val="272525"/>
                </a:solidFill>
                <a:latin typeface="Inter" pitchFamily="34" charset="0"/>
                <a:ea typeface="Inter" pitchFamily="34" charset="-122"/>
                <a:cs typeface="Inter" pitchFamily="34" charset="-120"/>
              </a:rPr>
              <a:t>This holistic approach helps individuals stay organized and focused on different areas of self-improvement.</a:t>
            </a:r>
            <a:endParaRPr lang="en-US" dirty="0"/>
          </a:p>
        </p:txBody>
      </p:sp>
      <p:sp>
        <p:nvSpPr>
          <p:cNvPr id="10" name="Shape 3">
            <a:extLst>
              <a:ext uri="{FF2B5EF4-FFF2-40B4-BE49-F238E27FC236}">
                <a16:creationId xmlns:a16="http://schemas.microsoft.com/office/drawing/2014/main" id="{E55381A0-74A0-4C21-CF61-8FBF699A5FE2}"/>
              </a:ext>
            </a:extLst>
          </p:cNvPr>
          <p:cNvSpPr/>
          <p:nvPr/>
        </p:nvSpPr>
        <p:spPr>
          <a:xfrm>
            <a:off x="655558" y="3474839"/>
            <a:ext cx="421362" cy="421362"/>
          </a:xfrm>
          <a:prstGeom prst="roundRect">
            <a:avLst>
              <a:gd name="adj" fmla="val 18671"/>
            </a:avLst>
          </a:prstGeom>
          <a:solidFill>
            <a:srgbClr val="DADBF1"/>
          </a:solidFill>
          <a:ln w="7620">
            <a:solidFill>
              <a:srgbClr val="C0C1D7"/>
            </a:solidFill>
            <a:prstDash val="solid"/>
          </a:ln>
        </p:spPr>
      </p:sp>
      <p:sp>
        <p:nvSpPr>
          <p:cNvPr id="12" name="Text 4">
            <a:extLst>
              <a:ext uri="{FF2B5EF4-FFF2-40B4-BE49-F238E27FC236}">
                <a16:creationId xmlns:a16="http://schemas.microsoft.com/office/drawing/2014/main" id="{9340E6AE-41E6-7A65-460F-2C9CF728A96A}"/>
              </a:ext>
            </a:extLst>
          </p:cNvPr>
          <p:cNvSpPr/>
          <p:nvPr/>
        </p:nvSpPr>
        <p:spPr>
          <a:xfrm>
            <a:off x="809863" y="3544967"/>
            <a:ext cx="112752" cy="280988"/>
          </a:xfrm>
          <a:prstGeom prst="rect">
            <a:avLst/>
          </a:prstGeom>
          <a:noFill/>
          <a:ln/>
        </p:spPr>
        <p:txBody>
          <a:bodyPr wrap="none" lIns="0" tIns="0" rIns="0" bIns="0" rtlCol="0" anchor="t"/>
          <a:lstStyle/>
          <a:p>
            <a:pPr marL="0" indent="0" algn="ctr">
              <a:lnSpc>
                <a:spcPts val="2200"/>
              </a:lnSpc>
              <a:buNone/>
            </a:pPr>
            <a:r>
              <a:rPr lang="en-US" sz="2200" b="1" kern="0" dirty="0">
                <a:solidFill>
                  <a:srgbClr val="272525"/>
                </a:solidFill>
                <a:latin typeface="Inter Bold" pitchFamily="34" charset="0"/>
                <a:ea typeface="Inter Bold" pitchFamily="34" charset="-122"/>
                <a:cs typeface="Inter Bold" pitchFamily="34" charset="-120"/>
              </a:rPr>
              <a:t>1</a:t>
            </a:r>
            <a:endParaRPr lang="en-US" sz="2200" dirty="0"/>
          </a:p>
        </p:txBody>
      </p:sp>
      <p:sp>
        <p:nvSpPr>
          <p:cNvPr id="13" name="Text 5">
            <a:extLst>
              <a:ext uri="{FF2B5EF4-FFF2-40B4-BE49-F238E27FC236}">
                <a16:creationId xmlns:a16="http://schemas.microsoft.com/office/drawing/2014/main" id="{2FA132C0-5C1B-CAF8-BD0B-CAE319C53808}"/>
              </a:ext>
            </a:extLst>
          </p:cNvPr>
          <p:cNvSpPr/>
          <p:nvPr/>
        </p:nvSpPr>
        <p:spPr>
          <a:xfrm>
            <a:off x="1264206" y="3474839"/>
            <a:ext cx="2764869" cy="292656"/>
          </a:xfrm>
          <a:prstGeom prst="rect">
            <a:avLst/>
          </a:prstGeom>
          <a:noFill/>
          <a:ln/>
        </p:spPr>
        <p:txBody>
          <a:bodyPr wrap="none" lIns="0" tIns="0" rIns="0" bIns="0" rtlCol="0" anchor="t"/>
          <a:lstStyle/>
          <a:p>
            <a:pPr marL="0" indent="0">
              <a:lnSpc>
                <a:spcPts val="2300"/>
              </a:lnSpc>
              <a:buNone/>
            </a:pPr>
            <a:r>
              <a:rPr lang="en-US" sz="1800" b="1" kern="0" dirty="0">
                <a:solidFill>
                  <a:srgbClr val="272525"/>
                </a:solidFill>
                <a:latin typeface="Inter Bold" pitchFamily="34" charset="0"/>
                <a:ea typeface="Inter Bold" pitchFamily="34" charset="-122"/>
                <a:cs typeface="Inter Bold" pitchFamily="34" charset="-120"/>
              </a:rPr>
              <a:t>Track Academic Progress</a:t>
            </a:r>
            <a:endParaRPr lang="en-US" sz="1800" dirty="0"/>
          </a:p>
        </p:txBody>
      </p:sp>
      <p:sp>
        <p:nvSpPr>
          <p:cNvPr id="14" name="Text 6">
            <a:extLst>
              <a:ext uri="{FF2B5EF4-FFF2-40B4-BE49-F238E27FC236}">
                <a16:creationId xmlns:a16="http://schemas.microsoft.com/office/drawing/2014/main" id="{4936FE72-B130-7271-18C2-50AE333C5492}"/>
              </a:ext>
            </a:extLst>
          </p:cNvPr>
          <p:cNvSpPr/>
          <p:nvPr/>
        </p:nvSpPr>
        <p:spPr>
          <a:xfrm>
            <a:off x="1264206" y="3879771"/>
            <a:ext cx="3214211" cy="1198245"/>
          </a:xfrm>
          <a:prstGeom prst="rect">
            <a:avLst/>
          </a:prstGeom>
          <a:noFill/>
          <a:ln/>
        </p:spPr>
        <p:txBody>
          <a:bodyPr wrap="square" lIns="0" tIns="0" rIns="0" bIns="0" rtlCol="0" anchor="t"/>
          <a:lstStyle/>
          <a:p>
            <a:pPr marL="0" indent="0">
              <a:lnSpc>
                <a:spcPts val="2350"/>
              </a:lnSpc>
              <a:buNone/>
            </a:pPr>
            <a:r>
              <a:rPr lang="en-US" kern="0" dirty="0">
                <a:solidFill>
                  <a:srgbClr val="272525"/>
                </a:solidFill>
                <a:latin typeface="Inter" pitchFamily="34" charset="0"/>
                <a:ea typeface="Inter" pitchFamily="34" charset="-122"/>
                <a:cs typeface="Inter" pitchFamily="34" charset="-120"/>
              </a:rPr>
              <a:t>Develop a structured,user-friendly application for students to track their marks, skills, achievements, and receive feedback.</a:t>
            </a:r>
            <a:endParaRPr lang="en-US" dirty="0"/>
          </a:p>
        </p:txBody>
      </p:sp>
      <p:sp>
        <p:nvSpPr>
          <p:cNvPr id="20" name="Shape 7">
            <a:extLst>
              <a:ext uri="{FF2B5EF4-FFF2-40B4-BE49-F238E27FC236}">
                <a16:creationId xmlns:a16="http://schemas.microsoft.com/office/drawing/2014/main" id="{3491E99B-ABD7-F03E-17D7-4711E457843B}"/>
              </a:ext>
            </a:extLst>
          </p:cNvPr>
          <p:cNvSpPr/>
          <p:nvPr/>
        </p:nvSpPr>
        <p:spPr>
          <a:xfrm>
            <a:off x="4665702" y="3474839"/>
            <a:ext cx="421362" cy="421362"/>
          </a:xfrm>
          <a:prstGeom prst="roundRect">
            <a:avLst>
              <a:gd name="adj" fmla="val 18671"/>
            </a:avLst>
          </a:prstGeom>
          <a:solidFill>
            <a:srgbClr val="DADBF1"/>
          </a:solidFill>
          <a:ln w="7620">
            <a:solidFill>
              <a:srgbClr val="C0C1D7"/>
            </a:solidFill>
            <a:prstDash val="solid"/>
          </a:ln>
        </p:spPr>
      </p:sp>
      <p:sp>
        <p:nvSpPr>
          <p:cNvPr id="22" name="Text 8">
            <a:extLst>
              <a:ext uri="{FF2B5EF4-FFF2-40B4-BE49-F238E27FC236}">
                <a16:creationId xmlns:a16="http://schemas.microsoft.com/office/drawing/2014/main" id="{4A446ACB-8747-4389-241C-652893FAFB0A}"/>
              </a:ext>
            </a:extLst>
          </p:cNvPr>
          <p:cNvSpPr/>
          <p:nvPr/>
        </p:nvSpPr>
        <p:spPr>
          <a:xfrm>
            <a:off x="4792028" y="3544967"/>
            <a:ext cx="168593" cy="280988"/>
          </a:xfrm>
          <a:prstGeom prst="rect">
            <a:avLst/>
          </a:prstGeom>
          <a:noFill/>
          <a:ln/>
        </p:spPr>
        <p:txBody>
          <a:bodyPr wrap="none" lIns="0" tIns="0" rIns="0" bIns="0" rtlCol="0" anchor="t"/>
          <a:lstStyle/>
          <a:p>
            <a:pPr marL="0" indent="0" algn="ctr">
              <a:lnSpc>
                <a:spcPts val="2200"/>
              </a:lnSpc>
              <a:buNone/>
            </a:pPr>
            <a:r>
              <a:rPr lang="en-US" sz="2200" b="1" kern="0" dirty="0">
                <a:solidFill>
                  <a:srgbClr val="272525"/>
                </a:solidFill>
                <a:latin typeface="Inter Bold" pitchFamily="34" charset="0"/>
                <a:ea typeface="Inter Bold" pitchFamily="34" charset="-122"/>
                <a:cs typeface="Inter Bold" pitchFamily="34" charset="-120"/>
              </a:rPr>
              <a:t>2</a:t>
            </a:r>
            <a:endParaRPr lang="en-US" sz="2200" dirty="0"/>
          </a:p>
        </p:txBody>
      </p:sp>
      <p:sp>
        <p:nvSpPr>
          <p:cNvPr id="23" name="Text 9">
            <a:extLst>
              <a:ext uri="{FF2B5EF4-FFF2-40B4-BE49-F238E27FC236}">
                <a16:creationId xmlns:a16="http://schemas.microsoft.com/office/drawing/2014/main" id="{A05B07C1-0552-DF17-8E72-15FEA08CC7BB}"/>
              </a:ext>
            </a:extLst>
          </p:cNvPr>
          <p:cNvSpPr/>
          <p:nvPr/>
        </p:nvSpPr>
        <p:spPr>
          <a:xfrm>
            <a:off x="5274350" y="3474839"/>
            <a:ext cx="2858572" cy="292656"/>
          </a:xfrm>
          <a:prstGeom prst="rect">
            <a:avLst/>
          </a:prstGeom>
          <a:noFill/>
          <a:ln/>
        </p:spPr>
        <p:txBody>
          <a:bodyPr wrap="none" lIns="0" tIns="0" rIns="0" bIns="0" rtlCol="0" anchor="t"/>
          <a:lstStyle/>
          <a:p>
            <a:pPr marL="0" indent="0">
              <a:lnSpc>
                <a:spcPts val="2300"/>
              </a:lnSpc>
              <a:buNone/>
            </a:pPr>
            <a:r>
              <a:rPr lang="en-US" sz="1800" b="1" kern="0" dirty="0">
                <a:solidFill>
                  <a:srgbClr val="272525"/>
                </a:solidFill>
                <a:latin typeface="Inter Bold" pitchFamily="34" charset="0"/>
                <a:ea typeface="Inter Bold" pitchFamily="34" charset="-122"/>
                <a:cs typeface="Inter Bold" pitchFamily="34" charset="-120"/>
              </a:rPr>
              <a:t>Enhance Mentor Guidance</a:t>
            </a:r>
            <a:endParaRPr lang="en-US" sz="1800" dirty="0"/>
          </a:p>
        </p:txBody>
      </p:sp>
      <p:sp>
        <p:nvSpPr>
          <p:cNvPr id="24" name="Text 10">
            <a:extLst>
              <a:ext uri="{FF2B5EF4-FFF2-40B4-BE49-F238E27FC236}">
                <a16:creationId xmlns:a16="http://schemas.microsoft.com/office/drawing/2014/main" id="{FED18579-ECC9-07DD-28FE-004BDC5E98D8}"/>
              </a:ext>
            </a:extLst>
          </p:cNvPr>
          <p:cNvSpPr/>
          <p:nvPr/>
        </p:nvSpPr>
        <p:spPr>
          <a:xfrm>
            <a:off x="5274350" y="3879771"/>
            <a:ext cx="3214211" cy="1198245"/>
          </a:xfrm>
          <a:prstGeom prst="rect">
            <a:avLst/>
          </a:prstGeom>
          <a:noFill/>
          <a:ln/>
        </p:spPr>
        <p:txBody>
          <a:bodyPr wrap="square" lIns="0" tIns="0" rIns="0" bIns="0" rtlCol="0" anchor="t"/>
          <a:lstStyle/>
          <a:p>
            <a:pPr marL="0" indent="0">
              <a:lnSpc>
                <a:spcPts val="2350"/>
              </a:lnSpc>
              <a:buNone/>
            </a:pPr>
            <a:r>
              <a:rPr lang="en-US" sz="1450" kern="0" dirty="0">
                <a:solidFill>
                  <a:srgbClr val="272525"/>
                </a:solidFill>
                <a:latin typeface="Inter" pitchFamily="34" charset="0"/>
                <a:ea typeface="Inter" pitchFamily="34" charset="-122"/>
                <a:cs typeface="Inter" pitchFamily="34" charset="-120"/>
              </a:rPr>
              <a:t>Improve the effectiveness of mentor </a:t>
            </a:r>
            <a:r>
              <a:rPr lang="en-US" kern="0" dirty="0">
                <a:solidFill>
                  <a:srgbClr val="272525"/>
                </a:solidFill>
                <a:latin typeface="Inter" pitchFamily="34" charset="0"/>
                <a:ea typeface="Inter" pitchFamily="34" charset="-122"/>
                <a:cs typeface="Inter" pitchFamily="34" charset="-120"/>
              </a:rPr>
              <a:t>feedback</a:t>
            </a:r>
            <a:r>
              <a:rPr lang="en-US" sz="1450" kern="0" dirty="0">
                <a:solidFill>
                  <a:srgbClr val="272525"/>
                </a:solidFill>
                <a:latin typeface="Inter" pitchFamily="34" charset="0"/>
                <a:ea typeface="Inter" pitchFamily="34" charset="-122"/>
                <a:cs typeface="Inter" pitchFamily="34" charset="-120"/>
              </a:rPr>
              <a:t> by providing a platform for organized communication and documentation.</a:t>
            </a:r>
            <a:endParaRPr lang="en-US" sz="1450" dirty="0"/>
          </a:p>
        </p:txBody>
      </p:sp>
      <p:sp>
        <p:nvSpPr>
          <p:cNvPr id="25" name="Shape 11">
            <a:extLst>
              <a:ext uri="{FF2B5EF4-FFF2-40B4-BE49-F238E27FC236}">
                <a16:creationId xmlns:a16="http://schemas.microsoft.com/office/drawing/2014/main" id="{5D7D3A6B-41F9-6A7C-57D8-3C79F645EB49}"/>
              </a:ext>
            </a:extLst>
          </p:cNvPr>
          <p:cNvSpPr/>
          <p:nvPr/>
        </p:nvSpPr>
        <p:spPr>
          <a:xfrm>
            <a:off x="655558" y="5475923"/>
            <a:ext cx="421362" cy="421362"/>
          </a:xfrm>
          <a:prstGeom prst="roundRect">
            <a:avLst>
              <a:gd name="adj" fmla="val 18671"/>
            </a:avLst>
          </a:prstGeom>
          <a:solidFill>
            <a:srgbClr val="DADBF1"/>
          </a:solidFill>
          <a:ln w="7620">
            <a:solidFill>
              <a:srgbClr val="C0C1D7"/>
            </a:solidFill>
            <a:prstDash val="solid"/>
          </a:ln>
        </p:spPr>
      </p:sp>
      <p:sp>
        <p:nvSpPr>
          <p:cNvPr id="26" name="Text 12">
            <a:extLst>
              <a:ext uri="{FF2B5EF4-FFF2-40B4-BE49-F238E27FC236}">
                <a16:creationId xmlns:a16="http://schemas.microsoft.com/office/drawing/2014/main" id="{3D2EC963-AF3D-ED00-A2FB-7BB02AF3C9BC}"/>
              </a:ext>
            </a:extLst>
          </p:cNvPr>
          <p:cNvSpPr/>
          <p:nvPr/>
        </p:nvSpPr>
        <p:spPr>
          <a:xfrm>
            <a:off x="779740" y="5546050"/>
            <a:ext cx="172879" cy="280988"/>
          </a:xfrm>
          <a:prstGeom prst="rect">
            <a:avLst/>
          </a:prstGeom>
          <a:noFill/>
          <a:ln/>
        </p:spPr>
        <p:txBody>
          <a:bodyPr wrap="none" lIns="0" tIns="0" rIns="0" bIns="0" rtlCol="0" anchor="t"/>
          <a:lstStyle/>
          <a:p>
            <a:pPr marL="0" indent="0" algn="ctr">
              <a:lnSpc>
                <a:spcPts val="2200"/>
              </a:lnSpc>
              <a:buNone/>
            </a:pPr>
            <a:r>
              <a:rPr lang="en-US" sz="2200" b="1" kern="0" dirty="0">
                <a:solidFill>
                  <a:srgbClr val="272525"/>
                </a:solidFill>
                <a:latin typeface="Inter Bold" pitchFamily="34" charset="0"/>
                <a:ea typeface="Inter Bold" pitchFamily="34" charset="-122"/>
                <a:cs typeface="Inter Bold" pitchFamily="34" charset="-120"/>
              </a:rPr>
              <a:t>3</a:t>
            </a:r>
            <a:endParaRPr lang="en-US" sz="2200" dirty="0"/>
          </a:p>
        </p:txBody>
      </p:sp>
      <p:sp>
        <p:nvSpPr>
          <p:cNvPr id="27" name="Text 13">
            <a:extLst>
              <a:ext uri="{FF2B5EF4-FFF2-40B4-BE49-F238E27FC236}">
                <a16:creationId xmlns:a16="http://schemas.microsoft.com/office/drawing/2014/main" id="{C9B0158B-7F0A-2712-814D-5D77625DE408}"/>
              </a:ext>
            </a:extLst>
          </p:cNvPr>
          <p:cNvSpPr/>
          <p:nvPr/>
        </p:nvSpPr>
        <p:spPr>
          <a:xfrm>
            <a:off x="1254204" y="5657213"/>
            <a:ext cx="3224213" cy="292656"/>
          </a:xfrm>
          <a:prstGeom prst="rect">
            <a:avLst/>
          </a:prstGeom>
          <a:noFill/>
          <a:ln/>
        </p:spPr>
        <p:txBody>
          <a:bodyPr wrap="none" lIns="0" tIns="0" rIns="0" bIns="0" rtlCol="0" anchor="t"/>
          <a:lstStyle/>
          <a:p>
            <a:pPr marL="0" indent="0">
              <a:lnSpc>
                <a:spcPts val="2300"/>
              </a:lnSpc>
              <a:buNone/>
            </a:pPr>
            <a:r>
              <a:rPr lang="en-US" sz="1800" b="1" kern="0" dirty="0">
                <a:solidFill>
                  <a:srgbClr val="272525"/>
                </a:solidFill>
                <a:latin typeface="Inter Bold" pitchFamily="34" charset="0"/>
                <a:ea typeface="Inter Bold" pitchFamily="34" charset="-122"/>
                <a:cs typeface="Inter Bold" pitchFamily="34" charset="-120"/>
              </a:rPr>
              <a:t>Boost Academic Performance</a:t>
            </a:r>
            <a:endParaRPr lang="en-US" sz="1800" dirty="0"/>
          </a:p>
        </p:txBody>
      </p:sp>
      <p:sp>
        <p:nvSpPr>
          <p:cNvPr id="28" name="Text 14">
            <a:extLst>
              <a:ext uri="{FF2B5EF4-FFF2-40B4-BE49-F238E27FC236}">
                <a16:creationId xmlns:a16="http://schemas.microsoft.com/office/drawing/2014/main" id="{8B584FFC-8B8C-966C-FAC2-C0EFD2A8C33A}"/>
              </a:ext>
            </a:extLst>
          </p:cNvPr>
          <p:cNvSpPr/>
          <p:nvPr/>
        </p:nvSpPr>
        <p:spPr>
          <a:xfrm>
            <a:off x="1254204" y="5993130"/>
            <a:ext cx="7224236" cy="299561"/>
          </a:xfrm>
          <a:prstGeom prst="rect">
            <a:avLst/>
          </a:prstGeom>
          <a:noFill/>
          <a:ln/>
        </p:spPr>
        <p:txBody>
          <a:bodyPr wrap="none" lIns="0" tIns="0" rIns="0" bIns="0" rtlCol="0" anchor="t"/>
          <a:lstStyle/>
          <a:p>
            <a:pPr marL="0" indent="0">
              <a:lnSpc>
                <a:spcPts val="2350"/>
              </a:lnSpc>
              <a:buNone/>
            </a:pPr>
            <a:r>
              <a:rPr lang="en-US" sz="1450" kern="0" dirty="0">
                <a:solidFill>
                  <a:srgbClr val="272525"/>
                </a:solidFill>
                <a:latin typeface="Inter" pitchFamily="34" charset="0"/>
                <a:ea typeface="Inter" pitchFamily="34" charset="-122"/>
                <a:cs typeface="Inter" pitchFamily="34" charset="-120"/>
              </a:rPr>
              <a:t>Analyze data to help </a:t>
            </a:r>
            <a:r>
              <a:rPr lang="en-US" kern="0" dirty="0">
                <a:solidFill>
                  <a:srgbClr val="272525"/>
                </a:solidFill>
                <a:latin typeface="Inter" pitchFamily="34" charset="0"/>
                <a:ea typeface="Inter" pitchFamily="34" charset="-122"/>
                <a:cs typeface="Inter" pitchFamily="34" charset="-120"/>
              </a:rPr>
              <a:t>users</a:t>
            </a:r>
            <a:r>
              <a:rPr lang="en-US" sz="1450" kern="0" dirty="0">
                <a:solidFill>
                  <a:srgbClr val="272525"/>
                </a:solidFill>
                <a:latin typeface="Inter" pitchFamily="34" charset="0"/>
                <a:ea typeface="Inter" pitchFamily="34" charset="-122"/>
                <a:cs typeface="Inter" pitchFamily="34" charset="-120"/>
              </a:rPr>
              <a:t> to stay organized,motivated,and productive.</a:t>
            </a:r>
            <a:endParaRPr lang="en-US" sz="1450" dirty="0"/>
          </a:p>
        </p:txBody>
      </p:sp>
      <p:sp>
        <p:nvSpPr>
          <p:cNvPr id="29" name="Text 15">
            <a:extLst>
              <a:ext uri="{FF2B5EF4-FFF2-40B4-BE49-F238E27FC236}">
                <a16:creationId xmlns:a16="http://schemas.microsoft.com/office/drawing/2014/main" id="{AD1264E4-8BEA-374A-D5C5-5E8B7D7D8467}"/>
              </a:ext>
            </a:extLst>
          </p:cNvPr>
          <p:cNvSpPr/>
          <p:nvPr/>
        </p:nvSpPr>
        <p:spPr>
          <a:xfrm>
            <a:off x="1264206" y="6292691"/>
            <a:ext cx="7224236" cy="898684"/>
          </a:xfrm>
          <a:prstGeom prst="rect">
            <a:avLst/>
          </a:prstGeom>
          <a:noFill/>
          <a:ln/>
        </p:spPr>
        <p:txBody>
          <a:bodyPr wrap="square" lIns="0" tIns="0" rIns="0" bIns="0" rtlCol="0" anchor="t"/>
          <a:lstStyle/>
          <a:p>
            <a:pPr marL="0" indent="0">
              <a:lnSpc>
                <a:spcPts val="2350"/>
              </a:lnSpc>
              <a:buNone/>
            </a:pPr>
            <a:r>
              <a:rPr lang="en-US" sz="1450" kern="0" dirty="0">
                <a:solidFill>
                  <a:srgbClr val="272525"/>
                </a:solidFill>
                <a:latin typeface="Inter" pitchFamily="34" charset="0"/>
                <a:ea typeface="Inter" pitchFamily="34" charset="-122"/>
                <a:cs typeface="Inter" pitchFamily="34" charset="-120"/>
              </a:rPr>
              <a:t>Iddentify and address areas where </a:t>
            </a:r>
            <a:r>
              <a:rPr lang="en-US" kern="0" dirty="0">
                <a:solidFill>
                  <a:srgbClr val="272525"/>
                </a:solidFill>
                <a:latin typeface="Inter" pitchFamily="34" charset="0"/>
                <a:ea typeface="Inter" pitchFamily="34" charset="-122"/>
                <a:cs typeface="Inter" pitchFamily="34" charset="-120"/>
              </a:rPr>
              <a:t>improvement</a:t>
            </a:r>
            <a:r>
              <a:rPr lang="en-US" sz="1450" kern="0" dirty="0">
                <a:solidFill>
                  <a:srgbClr val="272525"/>
                </a:solidFill>
                <a:latin typeface="Inter" pitchFamily="34" charset="0"/>
                <a:ea typeface="Inter" pitchFamily="34" charset="-122"/>
                <a:cs typeface="Inter" pitchFamily="34" charset="-120"/>
              </a:rPr>
              <a:t> is needed. </a:t>
            </a:r>
          </a:p>
          <a:p>
            <a:pPr marL="0" indent="0">
              <a:lnSpc>
                <a:spcPts val="2350"/>
              </a:lnSpc>
              <a:buNone/>
            </a:pPr>
            <a:r>
              <a:rPr lang="en-US" sz="1450" kern="0" dirty="0">
                <a:solidFill>
                  <a:srgbClr val="272525"/>
                </a:solidFill>
                <a:latin typeface="Inter" pitchFamily="34" charset="0"/>
                <a:ea typeface="Inter" pitchFamily="34" charset="-122"/>
                <a:cs typeface="Inter" pitchFamily="34" charset="-120"/>
              </a:rPr>
              <a:t>Increase student engagement and motivation, ultimately leading to improved academic performance and retention.</a:t>
            </a:r>
            <a:endParaRPr lang="en-US" sz="1450" dirty="0"/>
          </a:p>
        </p:txBody>
      </p:sp>
      <p:sp>
        <p:nvSpPr>
          <p:cNvPr id="30" name="Text 16">
            <a:extLst>
              <a:ext uri="{FF2B5EF4-FFF2-40B4-BE49-F238E27FC236}">
                <a16:creationId xmlns:a16="http://schemas.microsoft.com/office/drawing/2014/main" id="{F0FA06F4-CE8F-04EC-38E2-5B763ACE8873}"/>
              </a:ext>
            </a:extLst>
          </p:cNvPr>
          <p:cNvSpPr/>
          <p:nvPr/>
        </p:nvSpPr>
        <p:spPr>
          <a:xfrm>
            <a:off x="1264206" y="7303651"/>
            <a:ext cx="7224236" cy="299561"/>
          </a:xfrm>
          <a:prstGeom prst="rect">
            <a:avLst/>
          </a:prstGeom>
          <a:noFill/>
          <a:ln/>
        </p:spPr>
        <p:txBody>
          <a:bodyPr wrap="none" lIns="0" tIns="0" rIns="0" bIns="0" rtlCol="0" anchor="t"/>
          <a:lstStyle/>
          <a:p>
            <a:pPr marL="0" indent="0">
              <a:lnSpc>
                <a:spcPts val="2350"/>
              </a:lnSpc>
              <a:buNone/>
            </a:pPr>
            <a:endParaRPr lang="en-US" sz="1450" dirty="0"/>
          </a:p>
        </p:txBody>
      </p:sp>
      <p:pic>
        <p:nvPicPr>
          <p:cNvPr id="31" name="Picture 30">
            <a:extLst>
              <a:ext uri="{FF2B5EF4-FFF2-40B4-BE49-F238E27FC236}">
                <a16:creationId xmlns:a16="http://schemas.microsoft.com/office/drawing/2014/main" id="{F08BB61A-E21E-0DE3-2BE3-A015B543FD93}"/>
              </a:ext>
            </a:extLst>
          </p:cNvPr>
          <p:cNvPicPr>
            <a:picLocks noChangeAspect="1"/>
          </p:cNvPicPr>
          <p:nvPr/>
        </p:nvPicPr>
        <p:blipFill>
          <a:blip r:embed="rId3"/>
          <a:stretch>
            <a:fillRect/>
          </a:stretch>
        </p:blipFill>
        <p:spPr>
          <a:xfrm>
            <a:off x="8935937" y="1809511"/>
            <a:ext cx="4672312" cy="4672312"/>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D6A30-7585-17E1-4DB2-A20E707B1404}"/>
              </a:ext>
            </a:extLst>
          </p:cNvPr>
          <p:cNvSpPr txBox="1"/>
          <p:nvPr/>
        </p:nvSpPr>
        <p:spPr>
          <a:xfrm>
            <a:off x="1282390" y="1019666"/>
            <a:ext cx="3281539" cy="584775"/>
          </a:xfrm>
          <a:prstGeom prst="rect">
            <a:avLst/>
          </a:prstGeom>
          <a:noFill/>
        </p:spPr>
        <p:txBody>
          <a:bodyPr wrap="none" rtlCol="0">
            <a:spAutoFit/>
          </a:bodyPr>
          <a:lstStyle/>
          <a:p>
            <a:r>
              <a:rPr lang="en-IN" sz="3200" b="1" dirty="0"/>
              <a:t>Literature Survey:</a:t>
            </a:r>
          </a:p>
        </p:txBody>
      </p:sp>
      <p:sp>
        <p:nvSpPr>
          <p:cNvPr id="3" name="TextBox 2">
            <a:extLst>
              <a:ext uri="{FF2B5EF4-FFF2-40B4-BE49-F238E27FC236}">
                <a16:creationId xmlns:a16="http://schemas.microsoft.com/office/drawing/2014/main" id="{14AF4EDC-9873-3738-92DE-B9AEB0D64D11}"/>
              </a:ext>
            </a:extLst>
          </p:cNvPr>
          <p:cNvSpPr txBox="1"/>
          <p:nvPr/>
        </p:nvSpPr>
        <p:spPr>
          <a:xfrm>
            <a:off x="1282390" y="1838616"/>
            <a:ext cx="12505357" cy="5632311"/>
          </a:xfrm>
          <a:prstGeom prst="rect">
            <a:avLst/>
          </a:prstGeom>
          <a:noFill/>
        </p:spPr>
        <p:txBody>
          <a:bodyPr wrap="square" rtlCol="0">
            <a:spAutoFit/>
          </a:bodyPr>
          <a:lstStyle/>
          <a:p>
            <a:pPr marL="342900" indent="-342900">
              <a:buAutoNum type="arabicPeriod"/>
            </a:pPr>
            <a:r>
              <a:rPr lang="en-US" b="1" dirty="0"/>
              <a:t>Personal Progress Tracking System Relevant Research: </a:t>
            </a:r>
          </a:p>
          <a:p>
            <a:endParaRPr lang="en-US" dirty="0"/>
          </a:p>
          <a:p>
            <a:r>
              <a:rPr lang="en-US" dirty="0"/>
              <a:t>	Zimmerman (2002): The study explores self-regulated learning, focusing on how individuals can manage their goals and motivation 	through progress tracking and reflection. </a:t>
            </a:r>
          </a:p>
          <a:p>
            <a:r>
              <a:rPr lang="en-US" dirty="0"/>
              <a:t>	Baker et al. (2010): This research emphasizes the role of goal-setting and self-monitoring in personal success. The PPT application in 	the code allows users to add marks, skills, and feedback, which are essential components of this self-regulation process.</a:t>
            </a:r>
          </a:p>
          <a:p>
            <a:endParaRPr lang="en-US" dirty="0"/>
          </a:p>
          <a:p>
            <a:r>
              <a:rPr lang="en-US" b="1" dirty="0"/>
              <a:t>2.Motivation in Personal Progress Tracking </a:t>
            </a:r>
          </a:p>
          <a:p>
            <a:r>
              <a:rPr lang="en-US" dirty="0"/>
              <a:t>Relevant Research: </a:t>
            </a:r>
            <a:r>
              <a:rPr lang="en-US" dirty="0" err="1"/>
              <a:t>Hamari</a:t>
            </a:r>
            <a:r>
              <a:rPr lang="en-US" dirty="0"/>
              <a:t> et al. (2014): This review discusses the effectiveness of gamification elements in digital applications, showing that the use of rewards, progress tracking, and visual feedback enhances user motivation.</a:t>
            </a:r>
          </a:p>
          <a:p>
            <a:endParaRPr lang="en-US" dirty="0"/>
          </a:p>
          <a:p>
            <a:r>
              <a:rPr lang="en-US" dirty="0"/>
              <a:t>3</a:t>
            </a:r>
            <a:r>
              <a:rPr lang="en-US" b="1" dirty="0"/>
              <a:t>.Data Visualization and Graphs in Personal Progress Tracking </a:t>
            </a:r>
          </a:p>
          <a:p>
            <a:r>
              <a:rPr lang="en-US" dirty="0"/>
              <a:t>	Fogg et al. (2009): The authors highlight how visual feedback, such as graphs and progress bars, can enhance user engagement by making progress more tangible and easier to track.</a:t>
            </a:r>
          </a:p>
          <a:p>
            <a:endParaRPr lang="en-US" dirty="0"/>
          </a:p>
          <a:p>
            <a:r>
              <a:rPr lang="en-US" b="1" dirty="0"/>
              <a:t>4.Use of PDF and Export Functionality</a:t>
            </a:r>
          </a:p>
          <a:p>
            <a:r>
              <a:rPr lang="en-US" dirty="0"/>
              <a:t>Relevant Research: Zhou &amp; Lee (2016): This research shows the role of digital portfolios (such as PDFs) in education and career development. The ability to share and record progress fosters accountability and provides a sense of </a:t>
            </a:r>
            <a:r>
              <a:rPr lang="en-US" dirty="0" err="1"/>
              <a:t>accomplishmentdata</a:t>
            </a:r>
            <a:r>
              <a:rPr lang="en-US" dirty="0"/>
              <a:t> for personal development. </a:t>
            </a:r>
          </a:p>
          <a:p>
            <a:pPr marL="342900" indent="-342900">
              <a:buAutoNum type="arabicPeriod"/>
            </a:pPr>
            <a:endParaRPr lang="en-IN" b="1" dirty="0"/>
          </a:p>
        </p:txBody>
      </p:sp>
    </p:spTree>
    <p:extLst>
      <p:ext uri="{BB962C8B-B14F-4D97-AF65-F5344CB8AC3E}">
        <p14:creationId xmlns:p14="http://schemas.microsoft.com/office/powerpoint/2010/main" val="1449336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ext 0"/>
          <p:cNvSpPr/>
          <p:nvPr/>
        </p:nvSpPr>
        <p:spPr>
          <a:xfrm>
            <a:off x="763787" y="692948"/>
            <a:ext cx="4411385" cy="429816"/>
          </a:xfrm>
          <a:prstGeom prst="rect">
            <a:avLst/>
          </a:prstGeom>
          <a:noFill/>
          <a:ln/>
        </p:spPr>
        <p:txBody>
          <a:bodyPr wrap="none" lIns="0" tIns="0" rIns="0" bIns="0" rtlCol="0" anchor="t"/>
          <a:lstStyle/>
          <a:p>
            <a:pPr marL="0" indent="0">
              <a:lnSpc>
                <a:spcPts val="3350"/>
              </a:lnSpc>
              <a:buNone/>
            </a:pPr>
            <a:endParaRPr lang="en-US" sz="3200" dirty="0"/>
          </a:p>
        </p:txBody>
      </p:sp>
      <p:sp>
        <p:nvSpPr>
          <p:cNvPr id="3" name="Shape 1"/>
          <p:cNvSpPr/>
          <p:nvPr/>
        </p:nvSpPr>
        <p:spPr>
          <a:xfrm>
            <a:off x="7257470" y="1263615"/>
            <a:ext cx="22860" cy="6267450"/>
          </a:xfrm>
          <a:prstGeom prst="roundRect">
            <a:avLst>
              <a:gd name="adj" fmla="val 315830"/>
            </a:avLst>
          </a:prstGeom>
          <a:solidFill>
            <a:srgbClr val="C0C1D7"/>
          </a:solidFill>
          <a:ln/>
        </p:spPr>
      </p:sp>
      <p:sp>
        <p:nvSpPr>
          <p:cNvPr id="4" name="Shape 2"/>
          <p:cNvSpPr/>
          <p:nvPr/>
        </p:nvSpPr>
        <p:spPr>
          <a:xfrm>
            <a:off x="6496780" y="1638900"/>
            <a:ext cx="601623" cy="22860"/>
          </a:xfrm>
          <a:prstGeom prst="roundRect">
            <a:avLst>
              <a:gd name="adj" fmla="val 315830"/>
            </a:avLst>
          </a:prstGeom>
          <a:solidFill>
            <a:srgbClr val="C0C1D7"/>
          </a:solidFill>
          <a:ln/>
        </p:spPr>
      </p:sp>
      <p:sp>
        <p:nvSpPr>
          <p:cNvPr id="5" name="Shape 3"/>
          <p:cNvSpPr/>
          <p:nvPr/>
        </p:nvSpPr>
        <p:spPr>
          <a:xfrm>
            <a:off x="7075543" y="1456973"/>
            <a:ext cx="386715" cy="386715"/>
          </a:xfrm>
          <a:prstGeom prst="roundRect">
            <a:avLst>
              <a:gd name="adj" fmla="val 18670"/>
            </a:avLst>
          </a:prstGeom>
          <a:solidFill>
            <a:srgbClr val="DADBF1"/>
          </a:solidFill>
          <a:ln w="7620">
            <a:solidFill>
              <a:srgbClr val="C0C1D7"/>
            </a:solidFill>
            <a:prstDash val="solid"/>
          </a:ln>
        </p:spPr>
      </p:sp>
      <p:sp>
        <p:nvSpPr>
          <p:cNvPr id="6" name="Text 4"/>
          <p:cNvSpPr/>
          <p:nvPr/>
        </p:nvSpPr>
        <p:spPr>
          <a:xfrm>
            <a:off x="7217108" y="1521385"/>
            <a:ext cx="103465" cy="257889"/>
          </a:xfrm>
          <a:prstGeom prst="rect">
            <a:avLst/>
          </a:prstGeom>
          <a:noFill/>
          <a:ln/>
        </p:spPr>
        <p:txBody>
          <a:bodyPr wrap="none" lIns="0" tIns="0" rIns="0" bIns="0" rtlCol="0" anchor="t"/>
          <a:lstStyle/>
          <a:p>
            <a:pPr marL="0" indent="0" algn="ctr">
              <a:lnSpc>
                <a:spcPts val="2000"/>
              </a:lnSpc>
              <a:buNone/>
            </a:pPr>
            <a:r>
              <a:rPr lang="en-US" b="1" kern="0" dirty="0">
                <a:solidFill>
                  <a:srgbClr val="272525"/>
                </a:solidFill>
                <a:latin typeface="Inter Bold" pitchFamily="34" charset="0"/>
                <a:ea typeface="Inter Bold" pitchFamily="34" charset="-122"/>
                <a:cs typeface="Inter Bold" pitchFamily="34" charset="-120"/>
              </a:rPr>
              <a:t>1</a:t>
            </a:r>
            <a:endParaRPr lang="en-US" dirty="0"/>
          </a:p>
        </p:txBody>
      </p:sp>
      <p:sp>
        <p:nvSpPr>
          <p:cNvPr id="7" name="Text 5"/>
          <p:cNvSpPr/>
          <p:nvPr/>
        </p:nvSpPr>
        <p:spPr>
          <a:xfrm>
            <a:off x="4174823" y="1435422"/>
            <a:ext cx="2148721" cy="268605"/>
          </a:xfrm>
          <a:prstGeom prst="rect">
            <a:avLst/>
          </a:prstGeom>
          <a:noFill/>
          <a:ln/>
        </p:spPr>
        <p:txBody>
          <a:bodyPr wrap="none" lIns="0" tIns="0" rIns="0" bIns="0" rtlCol="0" anchor="t"/>
          <a:lstStyle/>
          <a:p>
            <a:pPr marL="0" indent="0" algn="r">
              <a:lnSpc>
                <a:spcPts val="2100"/>
              </a:lnSpc>
              <a:buNone/>
            </a:pPr>
            <a:r>
              <a:rPr lang="en-US" b="1" kern="0" dirty="0">
                <a:solidFill>
                  <a:srgbClr val="272525"/>
                </a:solidFill>
                <a:latin typeface="Inter Bold" pitchFamily="34" charset="0"/>
                <a:ea typeface="Inter Bold" pitchFamily="34" charset="-122"/>
                <a:cs typeface="Inter Bold" pitchFamily="34" charset="-120"/>
              </a:rPr>
              <a:t>Planning Phase</a:t>
            </a:r>
            <a:endParaRPr lang="en-US" dirty="0"/>
          </a:p>
        </p:txBody>
      </p:sp>
      <p:sp>
        <p:nvSpPr>
          <p:cNvPr id="8" name="Text 6"/>
          <p:cNvSpPr/>
          <p:nvPr/>
        </p:nvSpPr>
        <p:spPr>
          <a:xfrm>
            <a:off x="555323" y="1807135"/>
            <a:ext cx="5768221" cy="550069"/>
          </a:xfrm>
          <a:prstGeom prst="rect">
            <a:avLst/>
          </a:prstGeom>
          <a:noFill/>
          <a:ln/>
        </p:spPr>
        <p:txBody>
          <a:bodyPr wrap="square" lIns="0" tIns="0" rIns="0" bIns="0" rtlCol="0" anchor="t"/>
          <a:lstStyle/>
          <a:p>
            <a:pPr marL="0" indent="0" algn="r">
              <a:lnSpc>
                <a:spcPts val="2150"/>
              </a:lnSpc>
              <a:buNone/>
            </a:pPr>
            <a:r>
              <a:rPr lang="en-US" kern="0" dirty="0">
                <a:solidFill>
                  <a:srgbClr val="272525"/>
                </a:solidFill>
                <a:latin typeface="Inter" pitchFamily="34" charset="0"/>
                <a:ea typeface="Inter" pitchFamily="34" charset="-122"/>
                <a:cs typeface="Inter" pitchFamily="34" charset="-120"/>
              </a:rPr>
              <a:t>Define project scope, objectives, and target audience. Conduct feasibility studies to assess technical, operational, and economic viability.</a:t>
            </a:r>
            <a:endParaRPr lang="en-US" dirty="0"/>
          </a:p>
        </p:txBody>
      </p:sp>
      <p:sp>
        <p:nvSpPr>
          <p:cNvPr id="9" name="Shape 7"/>
          <p:cNvSpPr/>
          <p:nvPr/>
        </p:nvSpPr>
        <p:spPr>
          <a:xfrm>
            <a:off x="7439398" y="2498293"/>
            <a:ext cx="601623" cy="22860"/>
          </a:xfrm>
          <a:prstGeom prst="roundRect">
            <a:avLst>
              <a:gd name="adj" fmla="val 315830"/>
            </a:avLst>
          </a:prstGeom>
          <a:solidFill>
            <a:srgbClr val="C0C1D7"/>
          </a:solidFill>
          <a:ln/>
        </p:spPr>
      </p:sp>
      <p:sp>
        <p:nvSpPr>
          <p:cNvPr id="10" name="Shape 8"/>
          <p:cNvSpPr/>
          <p:nvPr/>
        </p:nvSpPr>
        <p:spPr>
          <a:xfrm>
            <a:off x="7075543" y="2316366"/>
            <a:ext cx="386715" cy="386715"/>
          </a:xfrm>
          <a:prstGeom prst="roundRect">
            <a:avLst>
              <a:gd name="adj" fmla="val 18670"/>
            </a:avLst>
          </a:prstGeom>
          <a:solidFill>
            <a:srgbClr val="DADBF1"/>
          </a:solidFill>
          <a:ln w="7620">
            <a:solidFill>
              <a:srgbClr val="C0C1D7"/>
            </a:solidFill>
            <a:prstDash val="solid"/>
          </a:ln>
        </p:spPr>
      </p:sp>
      <p:sp>
        <p:nvSpPr>
          <p:cNvPr id="11" name="Text 9"/>
          <p:cNvSpPr/>
          <p:nvPr/>
        </p:nvSpPr>
        <p:spPr>
          <a:xfrm>
            <a:off x="7191509" y="2380778"/>
            <a:ext cx="154662" cy="257889"/>
          </a:xfrm>
          <a:prstGeom prst="rect">
            <a:avLst/>
          </a:prstGeom>
          <a:noFill/>
          <a:ln/>
        </p:spPr>
        <p:txBody>
          <a:bodyPr wrap="none" lIns="0" tIns="0" rIns="0" bIns="0" rtlCol="0" anchor="t"/>
          <a:lstStyle/>
          <a:p>
            <a:pPr marL="0" indent="0" algn="ctr">
              <a:lnSpc>
                <a:spcPts val="2000"/>
              </a:lnSpc>
              <a:buNone/>
            </a:pPr>
            <a:r>
              <a:rPr lang="en-US" b="1" kern="0" dirty="0">
                <a:solidFill>
                  <a:srgbClr val="272525"/>
                </a:solidFill>
                <a:latin typeface="Inter Bold" pitchFamily="34" charset="0"/>
                <a:ea typeface="Inter Bold" pitchFamily="34" charset="-122"/>
                <a:cs typeface="Inter Bold" pitchFamily="34" charset="-120"/>
              </a:rPr>
              <a:t>2</a:t>
            </a:r>
            <a:endParaRPr lang="en-US" dirty="0"/>
          </a:p>
        </p:txBody>
      </p:sp>
      <p:sp>
        <p:nvSpPr>
          <p:cNvPr id="12" name="Text 10"/>
          <p:cNvSpPr/>
          <p:nvPr/>
        </p:nvSpPr>
        <p:spPr>
          <a:xfrm>
            <a:off x="8214256" y="2294815"/>
            <a:ext cx="2148721" cy="268605"/>
          </a:xfrm>
          <a:prstGeom prst="rect">
            <a:avLst/>
          </a:prstGeom>
          <a:noFill/>
          <a:ln/>
        </p:spPr>
        <p:txBody>
          <a:bodyPr wrap="none" lIns="0" tIns="0" rIns="0" bIns="0" rtlCol="0" anchor="t"/>
          <a:lstStyle/>
          <a:p>
            <a:pPr marL="0" indent="0" algn="l">
              <a:lnSpc>
                <a:spcPts val="2100"/>
              </a:lnSpc>
              <a:buNone/>
            </a:pPr>
            <a:r>
              <a:rPr lang="en-US" b="1" kern="0" dirty="0">
                <a:solidFill>
                  <a:srgbClr val="272525"/>
                </a:solidFill>
                <a:latin typeface="Inter Bold" pitchFamily="34" charset="0"/>
                <a:ea typeface="Inter Bold" pitchFamily="34" charset="-122"/>
                <a:cs typeface="Inter Bold" pitchFamily="34" charset="-120"/>
              </a:rPr>
              <a:t>Analysis Phase</a:t>
            </a:r>
            <a:endParaRPr lang="en-US" dirty="0"/>
          </a:p>
        </p:txBody>
      </p:sp>
      <p:sp>
        <p:nvSpPr>
          <p:cNvPr id="13" name="Text 11"/>
          <p:cNvSpPr/>
          <p:nvPr/>
        </p:nvSpPr>
        <p:spPr>
          <a:xfrm>
            <a:off x="8214256" y="2666528"/>
            <a:ext cx="5768221" cy="550069"/>
          </a:xfrm>
          <a:prstGeom prst="rect">
            <a:avLst/>
          </a:prstGeom>
          <a:noFill/>
          <a:ln/>
        </p:spPr>
        <p:txBody>
          <a:bodyPr wrap="square" lIns="0" tIns="0" rIns="0" bIns="0" rtlCol="0" anchor="t"/>
          <a:lstStyle/>
          <a:p>
            <a:pPr marL="0" indent="0" algn="l">
              <a:lnSpc>
                <a:spcPts val="2150"/>
              </a:lnSpc>
              <a:buNone/>
            </a:pPr>
            <a:r>
              <a:rPr lang="en-US" kern="0" dirty="0">
                <a:solidFill>
                  <a:srgbClr val="272525"/>
                </a:solidFill>
                <a:latin typeface="Inter" pitchFamily="34" charset="0"/>
                <a:ea typeface="Inter" pitchFamily="34" charset="-122"/>
                <a:cs typeface="Inter" pitchFamily="34" charset="-120"/>
              </a:rPr>
              <a:t>Develop a detailed Software Requirements Specification (SRS) document, outlining functional and non-functional requirements.</a:t>
            </a:r>
            <a:endParaRPr lang="en-US" dirty="0"/>
          </a:p>
        </p:txBody>
      </p:sp>
      <p:sp>
        <p:nvSpPr>
          <p:cNvPr id="14" name="Shape 12"/>
          <p:cNvSpPr/>
          <p:nvPr/>
        </p:nvSpPr>
        <p:spPr>
          <a:xfrm>
            <a:off x="6496780" y="3271723"/>
            <a:ext cx="601623" cy="22860"/>
          </a:xfrm>
          <a:prstGeom prst="roundRect">
            <a:avLst>
              <a:gd name="adj" fmla="val 315830"/>
            </a:avLst>
          </a:prstGeom>
          <a:solidFill>
            <a:srgbClr val="C0C1D7"/>
          </a:solidFill>
          <a:ln/>
        </p:spPr>
      </p:sp>
      <p:sp>
        <p:nvSpPr>
          <p:cNvPr id="15" name="Shape 13"/>
          <p:cNvSpPr/>
          <p:nvPr/>
        </p:nvSpPr>
        <p:spPr>
          <a:xfrm>
            <a:off x="7075543" y="3089796"/>
            <a:ext cx="386715" cy="386715"/>
          </a:xfrm>
          <a:prstGeom prst="roundRect">
            <a:avLst>
              <a:gd name="adj" fmla="val 18670"/>
            </a:avLst>
          </a:prstGeom>
          <a:solidFill>
            <a:srgbClr val="DADBF1"/>
          </a:solidFill>
          <a:ln w="7620">
            <a:solidFill>
              <a:srgbClr val="C0C1D7"/>
            </a:solidFill>
            <a:prstDash val="solid"/>
          </a:ln>
        </p:spPr>
      </p:sp>
      <p:sp>
        <p:nvSpPr>
          <p:cNvPr id="16" name="Text 14"/>
          <p:cNvSpPr/>
          <p:nvPr/>
        </p:nvSpPr>
        <p:spPr>
          <a:xfrm>
            <a:off x="7189485" y="3154208"/>
            <a:ext cx="158710" cy="257889"/>
          </a:xfrm>
          <a:prstGeom prst="rect">
            <a:avLst/>
          </a:prstGeom>
          <a:noFill/>
          <a:ln/>
        </p:spPr>
        <p:txBody>
          <a:bodyPr wrap="none" lIns="0" tIns="0" rIns="0" bIns="0" rtlCol="0" anchor="t"/>
          <a:lstStyle/>
          <a:p>
            <a:pPr marL="0" indent="0" algn="ctr">
              <a:lnSpc>
                <a:spcPts val="2000"/>
              </a:lnSpc>
              <a:buNone/>
            </a:pPr>
            <a:r>
              <a:rPr lang="en-US" b="1" kern="0" dirty="0">
                <a:solidFill>
                  <a:srgbClr val="272525"/>
                </a:solidFill>
                <a:latin typeface="Inter Bold" pitchFamily="34" charset="0"/>
                <a:ea typeface="Inter Bold" pitchFamily="34" charset="-122"/>
                <a:cs typeface="Inter Bold" pitchFamily="34" charset="-120"/>
              </a:rPr>
              <a:t>3</a:t>
            </a:r>
            <a:endParaRPr lang="en-US" dirty="0"/>
          </a:p>
        </p:txBody>
      </p:sp>
      <p:sp>
        <p:nvSpPr>
          <p:cNvPr id="17" name="Text 15"/>
          <p:cNvSpPr/>
          <p:nvPr/>
        </p:nvSpPr>
        <p:spPr>
          <a:xfrm>
            <a:off x="4174823" y="3068245"/>
            <a:ext cx="2148721" cy="268605"/>
          </a:xfrm>
          <a:prstGeom prst="rect">
            <a:avLst/>
          </a:prstGeom>
          <a:noFill/>
          <a:ln/>
        </p:spPr>
        <p:txBody>
          <a:bodyPr wrap="none" lIns="0" tIns="0" rIns="0" bIns="0" rtlCol="0" anchor="t"/>
          <a:lstStyle/>
          <a:p>
            <a:pPr marL="0" indent="0" algn="r">
              <a:lnSpc>
                <a:spcPts val="2100"/>
              </a:lnSpc>
              <a:buNone/>
            </a:pPr>
            <a:r>
              <a:rPr lang="en-US" b="1" kern="0" dirty="0">
                <a:solidFill>
                  <a:srgbClr val="272525"/>
                </a:solidFill>
                <a:latin typeface="Inter Bold" pitchFamily="34" charset="0"/>
                <a:ea typeface="Inter Bold" pitchFamily="34" charset="-122"/>
                <a:cs typeface="Inter Bold" pitchFamily="34" charset="-120"/>
              </a:rPr>
              <a:t>Design Phase</a:t>
            </a:r>
            <a:endParaRPr lang="en-US" dirty="0"/>
          </a:p>
        </p:txBody>
      </p:sp>
      <p:sp>
        <p:nvSpPr>
          <p:cNvPr id="18" name="Text 16"/>
          <p:cNvSpPr/>
          <p:nvPr/>
        </p:nvSpPr>
        <p:spPr>
          <a:xfrm>
            <a:off x="555323" y="3439958"/>
            <a:ext cx="5768221" cy="550069"/>
          </a:xfrm>
          <a:prstGeom prst="rect">
            <a:avLst/>
          </a:prstGeom>
          <a:noFill/>
          <a:ln/>
        </p:spPr>
        <p:txBody>
          <a:bodyPr wrap="square" lIns="0" tIns="0" rIns="0" bIns="0" rtlCol="0" anchor="t"/>
          <a:lstStyle/>
          <a:p>
            <a:pPr marL="0" indent="0" algn="r">
              <a:lnSpc>
                <a:spcPts val="2150"/>
              </a:lnSpc>
              <a:buNone/>
            </a:pPr>
            <a:r>
              <a:rPr lang="en-US" kern="0" dirty="0">
                <a:solidFill>
                  <a:srgbClr val="272525"/>
                </a:solidFill>
                <a:latin typeface="Inter" pitchFamily="34" charset="0"/>
                <a:ea typeface="Inter" pitchFamily="34" charset="-122"/>
                <a:cs typeface="Inter" pitchFamily="34" charset="-120"/>
              </a:rPr>
              <a:t>Create high-level and low-level designs, including user interface designs, to guide the implementation process.</a:t>
            </a:r>
            <a:endParaRPr lang="en-US" dirty="0"/>
          </a:p>
        </p:txBody>
      </p:sp>
      <p:sp>
        <p:nvSpPr>
          <p:cNvPr id="19" name="Shape 17"/>
          <p:cNvSpPr/>
          <p:nvPr/>
        </p:nvSpPr>
        <p:spPr>
          <a:xfrm>
            <a:off x="7439398" y="4045272"/>
            <a:ext cx="601623" cy="22860"/>
          </a:xfrm>
          <a:prstGeom prst="roundRect">
            <a:avLst>
              <a:gd name="adj" fmla="val 315830"/>
            </a:avLst>
          </a:prstGeom>
          <a:solidFill>
            <a:srgbClr val="C0C1D7"/>
          </a:solidFill>
          <a:ln/>
        </p:spPr>
      </p:sp>
      <p:sp>
        <p:nvSpPr>
          <p:cNvPr id="20" name="Shape 18"/>
          <p:cNvSpPr/>
          <p:nvPr/>
        </p:nvSpPr>
        <p:spPr>
          <a:xfrm>
            <a:off x="7075543" y="3863345"/>
            <a:ext cx="386715" cy="386715"/>
          </a:xfrm>
          <a:prstGeom prst="roundRect">
            <a:avLst>
              <a:gd name="adj" fmla="val 18670"/>
            </a:avLst>
          </a:prstGeom>
          <a:solidFill>
            <a:srgbClr val="DADBF1"/>
          </a:solidFill>
          <a:ln w="7620">
            <a:solidFill>
              <a:srgbClr val="C0C1D7"/>
            </a:solidFill>
            <a:prstDash val="solid"/>
          </a:ln>
        </p:spPr>
      </p:sp>
      <p:sp>
        <p:nvSpPr>
          <p:cNvPr id="21" name="Text 19"/>
          <p:cNvSpPr/>
          <p:nvPr/>
        </p:nvSpPr>
        <p:spPr>
          <a:xfrm>
            <a:off x="7185556" y="3927758"/>
            <a:ext cx="166688" cy="257889"/>
          </a:xfrm>
          <a:prstGeom prst="rect">
            <a:avLst/>
          </a:prstGeom>
          <a:noFill/>
          <a:ln/>
        </p:spPr>
        <p:txBody>
          <a:bodyPr wrap="none" lIns="0" tIns="0" rIns="0" bIns="0" rtlCol="0" anchor="t"/>
          <a:lstStyle/>
          <a:p>
            <a:pPr marL="0" indent="0" algn="ctr">
              <a:lnSpc>
                <a:spcPts val="2000"/>
              </a:lnSpc>
              <a:buNone/>
            </a:pPr>
            <a:r>
              <a:rPr lang="en-US" b="1" kern="0" dirty="0">
                <a:solidFill>
                  <a:srgbClr val="272525"/>
                </a:solidFill>
                <a:latin typeface="Inter Bold" pitchFamily="34" charset="0"/>
                <a:ea typeface="Inter Bold" pitchFamily="34" charset="-122"/>
                <a:cs typeface="Inter Bold" pitchFamily="34" charset="-120"/>
              </a:rPr>
              <a:t>4</a:t>
            </a:r>
            <a:endParaRPr lang="en-US" dirty="0"/>
          </a:p>
        </p:txBody>
      </p:sp>
      <p:sp>
        <p:nvSpPr>
          <p:cNvPr id="22" name="Text 20"/>
          <p:cNvSpPr/>
          <p:nvPr/>
        </p:nvSpPr>
        <p:spPr>
          <a:xfrm>
            <a:off x="8214256" y="3841794"/>
            <a:ext cx="2210157" cy="268605"/>
          </a:xfrm>
          <a:prstGeom prst="rect">
            <a:avLst/>
          </a:prstGeom>
          <a:noFill/>
          <a:ln/>
        </p:spPr>
        <p:txBody>
          <a:bodyPr wrap="none" lIns="0" tIns="0" rIns="0" bIns="0" rtlCol="0" anchor="t"/>
          <a:lstStyle/>
          <a:p>
            <a:pPr marL="0" indent="0" algn="l">
              <a:lnSpc>
                <a:spcPts val="2100"/>
              </a:lnSpc>
              <a:buNone/>
            </a:pPr>
            <a:r>
              <a:rPr lang="en-US" b="1" kern="0" dirty="0">
                <a:solidFill>
                  <a:srgbClr val="272525"/>
                </a:solidFill>
                <a:latin typeface="Inter Bold" pitchFamily="34" charset="0"/>
                <a:ea typeface="Inter Bold" pitchFamily="34" charset="-122"/>
                <a:cs typeface="Inter Bold" pitchFamily="34" charset="-120"/>
              </a:rPr>
              <a:t>Implementation Phase</a:t>
            </a:r>
            <a:endParaRPr lang="en-US" dirty="0"/>
          </a:p>
        </p:txBody>
      </p:sp>
      <p:sp>
        <p:nvSpPr>
          <p:cNvPr id="23" name="Text 21"/>
          <p:cNvSpPr/>
          <p:nvPr/>
        </p:nvSpPr>
        <p:spPr>
          <a:xfrm>
            <a:off x="8214256" y="4213508"/>
            <a:ext cx="5768221" cy="550069"/>
          </a:xfrm>
          <a:prstGeom prst="rect">
            <a:avLst/>
          </a:prstGeom>
          <a:noFill/>
          <a:ln/>
        </p:spPr>
        <p:txBody>
          <a:bodyPr wrap="square" lIns="0" tIns="0" rIns="0" bIns="0" rtlCol="0" anchor="t"/>
          <a:lstStyle/>
          <a:p>
            <a:pPr marL="0" indent="0" algn="l">
              <a:lnSpc>
                <a:spcPts val="2150"/>
              </a:lnSpc>
              <a:buNone/>
            </a:pPr>
            <a:r>
              <a:rPr lang="en-US" kern="0" dirty="0">
                <a:solidFill>
                  <a:srgbClr val="272525"/>
                </a:solidFill>
                <a:latin typeface="Inter" pitchFamily="34" charset="0"/>
                <a:ea typeface="Inter" pitchFamily="34" charset="-122"/>
                <a:cs typeface="Inter" pitchFamily="34" charset="-120"/>
              </a:rPr>
              <a:t>Develop the application using Python, CustomTkinter, and PIL, ensuring modularity and efficient code structure.</a:t>
            </a:r>
            <a:endParaRPr lang="en-US" dirty="0"/>
          </a:p>
        </p:txBody>
      </p:sp>
      <p:sp>
        <p:nvSpPr>
          <p:cNvPr id="24" name="Shape 22"/>
          <p:cNvSpPr/>
          <p:nvPr/>
        </p:nvSpPr>
        <p:spPr>
          <a:xfrm>
            <a:off x="6496780" y="4818821"/>
            <a:ext cx="601623" cy="22860"/>
          </a:xfrm>
          <a:prstGeom prst="roundRect">
            <a:avLst>
              <a:gd name="adj" fmla="val 315830"/>
            </a:avLst>
          </a:prstGeom>
          <a:solidFill>
            <a:srgbClr val="C0C1D7"/>
          </a:solidFill>
          <a:ln/>
        </p:spPr>
      </p:sp>
      <p:sp>
        <p:nvSpPr>
          <p:cNvPr id="25" name="Shape 23"/>
          <p:cNvSpPr/>
          <p:nvPr/>
        </p:nvSpPr>
        <p:spPr>
          <a:xfrm>
            <a:off x="7075543" y="4636894"/>
            <a:ext cx="386715" cy="386715"/>
          </a:xfrm>
          <a:prstGeom prst="roundRect">
            <a:avLst>
              <a:gd name="adj" fmla="val 18670"/>
            </a:avLst>
          </a:prstGeom>
          <a:solidFill>
            <a:srgbClr val="DADBF1"/>
          </a:solidFill>
          <a:ln w="7620">
            <a:solidFill>
              <a:srgbClr val="C0C1D7"/>
            </a:solidFill>
            <a:prstDash val="solid"/>
          </a:ln>
        </p:spPr>
      </p:sp>
      <p:sp>
        <p:nvSpPr>
          <p:cNvPr id="26" name="Text 24"/>
          <p:cNvSpPr/>
          <p:nvPr/>
        </p:nvSpPr>
        <p:spPr>
          <a:xfrm>
            <a:off x="7192581" y="4701307"/>
            <a:ext cx="152638" cy="257889"/>
          </a:xfrm>
          <a:prstGeom prst="rect">
            <a:avLst/>
          </a:prstGeom>
          <a:noFill/>
          <a:ln/>
        </p:spPr>
        <p:txBody>
          <a:bodyPr wrap="none" lIns="0" tIns="0" rIns="0" bIns="0" rtlCol="0" anchor="t"/>
          <a:lstStyle/>
          <a:p>
            <a:pPr marL="0" indent="0" algn="ctr">
              <a:lnSpc>
                <a:spcPts val="2000"/>
              </a:lnSpc>
              <a:buNone/>
            </a:pPr>
            <a:r>
              <a:rPr lang="en-US" b="1" kern="0" dirty="0">
                <a:solidFill>
                  <a:srgbClr val="272525"/>
                </a:solidFill>
                <a:latin typeface="Inter Bold" pitchFamily="34" charset="0"/>
                <a:ea typeface="Inter Bold" pitchFamily="34" charset="-122"/>
                <a:cs typeface="Inter Bold" pitchFamily="34" charset="-120"/>
              </a:rPr>
              <a:t>5</a:t>
            </a:r>
            <a:endParaRPr lang="en-US" dirty="0"/>
          </a:p>
        </p:txBody>
      </p:sp>
      <p:sp>
        <p:nvSpPr>
          <p:cNvPr id="27" name="Text 25"/>
          <p:cNvSpPr/>
          <p:nvPr/>
        </p:nvSpPr>
        <p:spPr>
          <a:xfrm>
            <a:off x="4174823" y="4615343"/>
            <a:ext cx="2148721" cy="268605"/>
          </a:xfrm>
          <a:prstGeom prst="rect">
            <a:avLst/>
          </a:prstGeom>
          <a:noFill/>
          <a:ln/>
        </p:spPr>
        <p:txBody>
          <a:bodyPr wrap="none" lIns="0" tIns="0" rIns="0" bIns="0" rtlCol="0" anchor="t"/>
          <a:lstStyle/>
          <a:p>
            <a:pPr marL="0" indent="0" algn="r">
              <a:lnSpc>
                <a:spcPts val="2100"/>
              </a:lnSpc>
              <a:buNone/>
            </a:pPr>
            <a:r>
              <a:rPr lang="en-US" b="1" kern="0" dirty="0">
                <a:solidFill>
                  <a:srgbClr val="272525"/>
                </a:solidFill>
                <a:latin typeface="Inter Bold" pitchFamily="34" charset="0"/>
                <a:ea typeface="Inter Bold" pitchFamily="34" charset="-122"/>
                <a:cs typeface="Inter Bold" pitchFamily="34" charset="-120"/>
              </a:rPr>
              <a:t>Testing Phase</a:t>
            </a:r>
            <a:endParaRPr lang="en-US" dirty="0"/>
          </a:p>
        </p:txBody>
      </p:sp>
      <p:sp>
        <p:nvSpPr>
          <p:cNvPr id="28" name="Text 26"/>
          <p:cNvSpPr/>
          <p:nvPr/>
        </p:nvSpPr>
        <p:spPr>
          <a:xfrm>
            <a:off x="555323" y="4987057"/>
            <a:ext cx="5768221" cy="825103"/>
          </a:xfrm>
          <a:prstGeom prst="rect">
            <a:avLst/>
          </a:prstGeom>
          <a:noFill/>
          <a:ln/>
        </p:spPr>
        <p:txBody>
          <a:bodyPr wrap="square" lIns="0" tIns="0" rIns="0" bIns="0" rtlCol="0" anchor="t"/>
          <a:lstStyle/>
          <a:p>
            <a:pPr marL="0" indent="0" algn="r">
              <a:lnSpc>
                <a:spcPts val="2150"/>
              </a:lnSpc>
              <a:buNone/>
            </a:pPr>
            <a:r>
              <a:rPr lang="en-US" kern="0" dirty="0">
                <a:solidFill>
                  <a:srgbClr val="272525"/>
                </a:solidFill>
                <a:latin typeface="Inter" pitchFamily="34" charset="0"/>
                <a:ea typeface="Inter" pitchFamily="34" charset="-122"/>
                <a:cs typeface="Inter" pitchFamily="34" charset="-120"/>
              </a:rPr>
              <a:t>Conduct thorough testing at unit, integration, and system levels to ensure quality and functionality. Perform user acceptance testing (UAT) to ensure usability.</a:t>
            </a:r>
            <a:endParaRPr lang="en-US" dirty="0"/>
          </a:p>
        </p:txBody>
      </p:sp>
      <p:sp>
        <p:nvSpPr>
          <p:cNvPr id="29" name="Shape 27"/>
          <p:cNvSpPr/>
          <p:nvPr/>
        </p:nvSpPr>
        <p:spPr>
          <a:xfrm>
            <a:off x="7439398" y="5674881"/>
            <a:ext cx="601623" cy="22860"/>
          </a:xfrm>
          <a:prstGeom prst="roundRect">
            <a:avLst>
              <a:gd name="adj" fmla="val 315830"/>
            </a:avLst>
          </a:prstGeom>
          <a:solidFill>
            <a:srgbClr val="C0C1D7"/>
          </a:solidFill>
          <a:ln/>
        </p:spPr>
      </p:sp>
      <p:sp>
        <p:nvSpPr>
          <p:cNvPr id="30" name="Shape 28"/>
          <p:cNvSpPr/>
          <p:nvPr/>
        </p:nvSpPr>
        <p:spPr>
          <a:xfrm>
            <a:off x="7075543" y="5492953"/>
            <a:ext cx="386715" cy="386715"/>
          </a:xfrm>
          <a:prstGeom prst="roundRect">
            <a:avLst>
              <a:gd name="adj" fmla="val 18670"/>
            </a:avLst>
          </a:prstGeom>
          <a:solidFill>
            <a:srgbClr val="DADBF1"/>
          </a:solidFill>
          <a:ln w="7620">
            <a:solidFill>
              <a:srgbClr val="C0C1D7"/>
            </a:solidFill>
            <a:prstDash val="solid"/>
          </a:ln>
        </p:spPr>
      </p:sp>
      <p:sp>
        <p:nvSpPr>
          <p:cNvPr id="31" name="Text 29"/>
          <p:cNvSpPr/>
          <p:nvPr/>
        </p:nvSpPr>
        <p:spPr>
          <a:xfrm>
            <a:off x="7189009" y="5557366"/>
            <a:ext cx="159782" cy="257889"/>
          </a:xfrm>
          <a:prstGeom prst="rect">
            <a:avLst/>
          </a:prstGeom>
          <a:noFill/>
          <a:ln/>
        </p:spPr>
        <p:txBody>
          <a:bodyPr wrap="none" lIns="0" tIns="0" rIns="0" bIns="0" rtlCol="0" anchor="t"/>
          <a:lstStyle/>
          <a:p>
            <a:pPr marL="0" indent="0" algn="ctr">
              <a:lnSpc>
                <a:spcPts val="2000"/>
              </a:lnSpc>
              <a:buNone/>
            </a:pPr>
            <a:r>
              <a:rPr lang="en-US" b="1" kern="0" dirty="0">
                <a:solidFill>
                  <a:srgbClr val="272525"/>
                </a:solidFill>
                <a:latin typeface="Inter Bold" pitchFamily="34" charset="0"/>
                <a:ea typeface="Inter Bold" pitchFamily="34" charset="-122"/>
                <a:cs typeface="Inter Bold" pitchFamily="34" charset="-120"/>
              </a:rPr>
              <a:t>6</a:t>
            </a:r>
            <a:endParaRPr lang="en-US" dirty="0"/>
          </a:p>
        </p:txBody>
      </p:sp>
      <p:sp>
        <p:nvSpPr>
          <p:cNvPr id="32" name="Text 30"/>
          <p:cNvSpPr/>
          <p:nvPr/>
        </p:nvSpPr>
        <p:spPr>
          <a:xfrm>
            <a:off x="8214256" y="5471403"/>
            <a:ext cx="2148721" cy="268605"/>
          </a:xfrm>
          <a:prstGeom prst="rect">
            <a:avLst/>
          </a:prstGeom>
          <a:noFill/>
          <a:ln/>
        </p:spPr>
        <p:txBody>
          <a:bodyPr wrap="none" lIns="0" tIns="0" rIns="0" bIns="0" rtlCol="0" anchor="t"/>
          <a:lstStyle/>
          <a:p>
            <a:pPr marL="0" indent="0" algn="l">
              <a:lnSpc>
                <a:spcPts val="2100"/>
              </a:lnSpc>
              <a:buNone/>
            </a:pPr>
            <a:r>
              <a:rPr lang="en-US" b="1" kern="0" dirty="0">
                <a:solidFill>
                  <a:srgbClr val="272525"/>
                </a:solidFill>
                <a:latin typeface="Inter Bold" pitchFamily="34" charset="0"/>
                <a:ea typeface="Inter Bold" pitchFamily="34" charset="-122"/>
                <a:cs typeface="Inter Bold" pitchFamily="34" charset="-120"/>
              </a:rPr>
              <a:t>Deployment Phase</a:t>
            </a:r>
            <a:endParaRPr lang="en-US" dirty="0"/>
          </a:p>
        </p:txBody>
      </p:sp>
      <p:sp>
        <p:nvSpPr>
          <p:cNvPr id="33" name="Text 31"/>
          <p:cNvSpPr/>
          <p:nvPr/>
        </p:nvSpPr>
        <p:spPr>
          <a:xfrm>
            <a:off x="8214256" y="5843116"/>
            <a:ext cx="5768221" cy="550069"/>
          </a:xfrm>
          <a:prstGeom prst="rect">
            <a:avLst/>
          </a:prstGeom>
          <a:noFill/>
          <a:ln/>
        </p:spPr>
        <p:txBody>
          <a:bodyPr wrap="square" lIns="0" tIns="0" rIns="0" bIns="0" rtlCol="0" anchor="t"/>
          <a:lstStyle/>
          <a:p>
            <a:pPr marL="0" indent="0" algn="l">
              <a:lnSpc>
                <a:spcPts val="2150"/>
              </a:lnSpc>
              <a:buNone/>
            </a:pPr>
            <a:r>
              <a:rPr lang="en-US" kern="0" dirty="0">
                <a:solidFill>
                  <a:srgbClr val="272525"/>
                </a:solidFill>
                <a:latin typeface="Inter" pitchFamily="34" charset="0"/>
                <a:ea typeface="Inter" pitchFamily="34" charset="-122"/>
                <a:cs typeface="Inter" pitchFamily="34" charset="-120"/>
              </a:rPr>
              <a:t>Package the application for distribution and deployment. Provide user manuals and support to ensure successful adoption.</a:t>
            </a:r>
            <a:endParaRPr lang="en-US" dirty="0"/>
          </a:p>
        </p:txBody>
      </p:sp>
      <p:sp>
        <p:nvSpPr>
          <p:cNvPr id="34" name="Shape 32"/>
          <p:cNvSpPr/>
          <p:nvPr/>
        </p:nvSpPr>
        <p:spPr>
          <a:xfrm>
            <a:off x="6496780" y="6531059"/>
            <a:ext cx="601623" cy="22860"/>
          </a:xfrm>
          <a:prstGeom prst="roundRect">
            <a:avLst>
              <a:gd name="adj" fmla="val 315830"/>
            </a:avLst>
          </a:prstGeom>
          <a:solidFill>
            <a:srgbClr val="C0C1D7"/>
          </a:solidFill>
          <a:ln/>
        </p:spPr>
      </p:sp>
      <p:sp>
        <p:nvSpPr>
          <p:cNvPr id="35" name="Shape 33"/>
          <p:cNvSpPr/>
          <p:nvPr/>
        </p:nvSpPr>
        <p:spPr>
          <a:xfrm>
            <a:off x="7075543" y="6349132"/>
            <a:ext cx="386715" cy="386715"/>
          </a:xfrm>
          <a:prstGeom prst="roundRect">
            <a:avLst>
              <a:gd name="adj" fmla="val 18670"/>
            </a:avLst>
          </a:prstGeom>
          <a:solidFill>
            <a:srgbClr val="DADBF1"/>
          </a:solidFill>
          <a:ln w="7620">
            <a:solidFill>
              <a:srgbClr val="C0C1D7"/>
            </a:solidFill>
            <a:prstDash val="solid"/>
          </a:ln>
        </p:spPr>
      </p:sp>
      <p:sp>
        <p:nvSpPr>
          <p:cNvPr id="36" name="Text 34"/>
          <p:cNvSpPr/>
          <p:nvPr/>
        </p:nvSpPr>
        <p:spPr>
          <a:xfrm>
            <a:off x="7197701" y="6413544"/>
            <a:ext cx="142280" cy="257889"/>
          </a:xfrm>
          <a:prstGeom prst="rect">
            <a:avLst/>
          </a:prstGeom>
          <a:noFill/>
          <a:ln/>
        </p:spPr>
        <p:txBody>
          <a:bodyPr wrap="none" lIns="0" tIns="0" rIns="0" bIns="0" rtlCol="0" anchor="t"/>
          <a:lstStyle/>
          <a:p>
            <a:pPr marL="0" indent="0" algn="ctr">
              <a:lnSpc>
                <a:spcPts val="2000"/>
              </a:lnSpc>
              <a:buNone/>
            </a:pPr>
            <a:r>
              <a:rPr lang="en-US" b="1" kern="0" dirty="0">
                <a:solidFill>
                  <a:srgbClr val="272525"/>
                </a:solidFill>
                <a:latin typeface="Inter Bold" pitchFamily="34" charset="0"/>
                <a:ea typeface="Inter Bold" pitchFamily="34" charset="-122"/>
                <a:cs typeface="Inter Bold" pitchFamily="34" charset="-120"/>
              </a:rPr>
              <a:t>7</a:t>
            </a:r>
            <a:endParaRPr lang="en-US" dirty="0"/>
          </a:p>
        </p:txBody>
      </p:sp>
      <p:sp>
        <p:nvSpPr>
          <p:cNvPr id="37" name="Text 35"/>
          <p:cNvSpPr/>
          <p:nvPr/>
        </p:nvSpPr>
        <p:spPr>
          <a:xfrm>
            <a:off x="4174823" y="6327581"/>
            <a:ext cx="2148721" cy="268605"/>
          </a:xfrm>
          <a:prstGeom prst="rect">
            <a:avLst/>
          </a:prstGeom>
          <a:noFill/>
          <a:ln/>
        </p:spPr>
        <p:txBody>
          <a:bodyPr wrap="none" lIns="0" tIns="0" rIns="0" bIns="0" rtlCol="0" anchor="t"/>
          <a:lstStyle/>
          <a:p>
            <a:pPr marL="0" indent="0" algn="r">
              <a:lnSpc>
                <a:spcPts val="2100"/>
              </a:lnSpc>
              <a:buNone/>
            </a:pPr>
            <a:r>
              <a:rPr lang="en-US" b="1" kern="0" dirty="0">
                <a:solidFill>
                  <a:srgbClr val="272525"/>
                </a:solidFill>
                <a:latin typeface="Inter Bold" pitchFamily="34" charset="0"/>
                <a:ea typeface="Inter Bold" pitchFamily="34" charset="-122"/>
                <a:cs typeface="Inter Bold" pitchFamily="34" charset="-120"/>
              </a:rPr>
              <a:t>Maintenance Phase</a:t>
            </a:r>
            <a:endParaRPr lang="en-US" dirty="0"/>
          </a:p>
        </p:txBody>
      </p:sp>
      <p:sp>
        <p:nvSpPr>
          <p:cNvPr id="38" name="Text 36"/>
          <p:cNvSpPr/>
          <p:nvPr/>
        </p:nvSpPr>
        <p:spPr>
          <a:xfrm>
            <a:off x="555323" y="6699294"/>
            <a:ext cx="5768221" cy="550069"/>
          </a:xfrm>
          <a:prstGeom prst="rect">
            <a:avLst/>
          </a:prstGeom>
          <a:noFill/>
          <a:ln/>
        </p:spPr>
        <p:txBody>
          <a:bodyPr wrap="square" lIns="0" tIns="0" rIns="0" bIns="0" rtlCol="0" anchor="t"/>
          <a:lstStyle/>
          <a:p>
            <a:pPr marL="0" indent="0" algn="r">
              <a:lnSpc>
                <a:spcPts val="2150"/>
              </a:lnSpc>
              <a:buNone/>
            </a:pPr>
            <a:r>
              <a:rPr lang="en-US" kern="0" dirty="0">
                <a:solidFill>
                  <a:srgbClr val="272525"/>
                </a:solidFill>
                <a:latin typeface="Inter" pitchFamily="34" charset="0"/>
                <a:ea typeface="Inter" pitchFamily="34" charset="-122"/>
                <a:cs typeface="Inter" pitchFamily="34" charset="-120"/>
              </a:rPr>
              <a:t>Continuously monitor the application's performance, address bug reports, and implement enhancements to keep the software relevant and effective.</a:t>
            </a:r>
            <a:endParaRPr lang="en-US" dirty="0"/>
          </a:p>
        </p:txBody>
      </p:sp>
      <p:pic>
        <p:nvPicPr>
          <p:cNvPr id="42" name="Picture 41">
            <a:extLst>
              <a:ext uri="{FF2B5EF4-FFF2-40B4-BE49-F238E27FC236}">
                <a16:creationId xmlns:a16="http://schemas.microsoft.com/office/drawing/2014/main" id="{B00A7B17-8565-C51F-7EED-CB2736EA39C2}"/>
              </a:ext>
            </a:extLst>
          </p:cNvPr>
          <p:cNvPicPr>
            <a:picLocks noChangeAspect="1"/>
          </p:cNvPicPr>
          <p:nvPr/>
        </p:nvPicPr>
        <p:blipFill>
          <a:blip r:embed="rId3"/>
          <a:stretch>
            <a:fillRect/>
          </a:stretch>
        </p:blipFill>
        <p:spPr>
          <a:xfrm>
            <a:off x="10536212" y="829558"/>
            <a:ext cx="3157582" cy="1836397"/>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F1934-A94A-7EDB-202B-1B42EB9C7685}"/>
              </a:ext>
            </a:extLst>
          </p:cNvPr>
          <p:cNvPicPr>
            <a:picLocks noChangeAspect="1"/>
          </p:cNvPicPr>
          <p:nvPr/>
        </p:nvPicPr>
        <p:blipFill>
          <a:blip r:embed="rId2"/>
          <a:stretch>
            <a:fillRect/>
          </a:stretch>
        </p:blipFill>
        <p:spPr>
          <a:xfrm>
            <a:off x="2921619" y="819614"/>
            <a:ext cx="8787162" cy="6590372"/>
          </a:xfrm>
          <a:prstGeom prst="rect">
            <a:avLst/>
          </a:prstGeom>
        </p:spPr>
      </p:pic>
    </p:spTree>
    <p:extLst>
      <p:ext uri="{BB962C8B-B14F-4D97-AF65-F5344CB8AC3E}">
        <p14:creationId xmlns:p14="http://schemas.microsoft.com/office/powerpoint/2010/main" val="352846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ext 0"/>
          <p:cNvSpPr/>
          <p:nvPr/>
        </p:nvSpPr>
        <p:spPr>
          <a:xfrm>
            <a:off x="843248" y="497430"/>
            <a:ext cx="5670590" cy="708779"/>
          </a:xfrm>
          <a:prstGeom prst="rect">
            <a:avLst/>
          </a:prstGeom>
          <a:noFill/>
          <a:ln/>
        </p:spPr>
        <p:txBody>
          <a:bodyPr wrap="none" lIns="0" tIns="0" rIns="0" bIns="0" rtlCol="0" anchor="t"/>
          <a:lstStyle/>
          <a:p>
            <a:pPr marL="0" indent="0">
              <a:lnSpc>
                <a:spcPts val="5550"/>
              </a:lnSpc>
              <a:buNone/>
            </a:pPr>
            <a:r>
              <a:rPr lang="en-US" sz="3200" b="1" kern="0" spc="-134" dirty="0">
                <a:solidFill>
                  <a:srgbClr val="000000"/>
                </a:solidFill>
                <a:latin typeface="Inter Bold" pitchFamily="34" charset="0"/>
                <a:ea typeface="Inter Bold" pitchFamily="34" charset="-122"/>
                <a:cs typeface="Inter Bold" pitchFamily="34" charset="-120"/>
              </a:rPr>
              <a:t>Implementation</a:t>
            </a:r>
            <a:r>
              <a:rPr lang="en-US" sz="4450" b="1" kern="0" spc="-134" dirty="0">
                <a:solidFill>
                  <a:srgbClr val="000000"/>
                </a:solidFill>
                <a:latin typeface="Inter Bold" pitchFamily="34" charset="0"/>
                <a:ea typeface="Inter Bold" pitchFamily="34" charset="-122"/>
                <a:cs typeface="Inter Bold" pitchFamily="34" charset="-120"/>
              </a:rPr>
              <a:t>:</a:t>
            </a:r>
            <a:endParaRPr lang="en-US" sz="4450" dirty="0"/>
          </a:p>
        </p:txBody>
      </p:sp>
      <p:pic>
        <p:nvPicPr>
          <p:cNvPr id="9" name="Picture 8">
            <a:extLst>
              <a:ext uri="{FF2B5EF4-FFF2-40B4-BE49-F238E27FC236}">
                <a16:creationId xmlns:a16="http://schemas.microsoft.com/office/drawing/2014/main" id="{6DD94A3C-7420-0622-1D02-F5BA423BAF18}"/>
              </a:ext>
            </a:extLst>
          </p:cNvPr>
          <p:cNvPicPr>
            <a:picLocks noChangeAspect="1"/>
          </p:cNvPicPr>
          <p:nvPr/>
        </p:nvPicPr>
        <p:blipFill>
          <a:blip r:embed="rId3"/>
          <a:stretch>
            <a:fillRect/>
          </a:stretch>
        </p:blipFill>
        <p:spPr>
          <a:xfrm>
            <a:off x="2243579" y="1206209"/>
            <a:ext cx="10755983" cy="6037617"/>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648A1-82F1-00D5-B891-054A759FEBB2}"/>
              </a:ext>
            </a:extLst>
          </p:cNvPr>
          <p:cNvPicPr>
            <a:picLocks noChangeAspect="1"/>
          </p:cNvPicPr>
          <p:nvPr/>
        </p:nvPicPr>
        <p:blipFill>
          <a:blip r:embed="rId2"/>
          <a:stretch>
            <a:fillRect/>
          </a:stretch>
        </p:blipFill>
        <p:spPr>
          <a:xfrm>
            <a:off x="1384304" y="864620"/>
            <a:ext cx="11556193" cy="6500359"/>
          </a:xfrm>
          <a:prstGeom prst="rect">
            <a:avLst/>
          </a:prstGeom>
        </p:spPr>
      </p:pic>
    </p:spTree>
    <p:extLst>
      <p:ext uri="{BB962C8B-B14F-4D97-AF65-F5344CB8AC3E}">
        <p14:creationId xmlns:p14="http://schemas.microsoft.com/office/powerpoint/2010/main" val="162379622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6">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75135" y="885758"/>
            <a:ext cx="11893625" cy="6690049"/>
          </a:xfrm>
          <a:prstGeom prst="rect">
            <a:avLst/>
          </a:prstGeom>
        </p:spPr>
      </p:pic>
    </p:spTree>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349</TotalTime>
  <Words>1093</Words>
  <Application>Microsoft Office PowerPoint</Application>
  <PresentationFormat>Custom</PresentationFormat>
  <Paragraphs>100</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Black</vt:lpstr>
      <vt:lpstr>Garamond</vt:lpstr>
      <vt:lpstr>Inter</vt:lpstr>
      <vt:lpstr>Inter Bold</vt:lpstr>
      <vt:lpstr>Nunito</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Priyanka Kugaji</cp:lastModifiedBy>
  <cp:revision>13</cp:revision>
  <dcterms:created xsi:type="dcterms:W3CDTF">2024-12-11T15:42:44Z</dcterms:created>
  <dcterms:modified xsi:type="dcterms:W3CDTF">2024-12-12T06:52:46Z</dcterms:modified>
</cp:coreProperties>
</file>